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7" r:id="rId3"/>
    <p:sldId id="258" r:id="rId4"/>
    <p:sldId id="259" r:id="rId5"/>
    <p:sldId id="261" r:id="rId6"/>
    <p:sldId id="262" r:id="rId7"/>
    <p:sldId id="293" r:id="rId8"/>
    <p:sldId id="265" r:id="rId9"/>
    <p:sldId id="291" r:id="rId10"/>
    <p:sldId id="266" r:id="rId11"/>
    <p:sldId id="287" r:id="rId12"/>
    <p:sldId id="292" r:id="rId13"/>
    <p:sldId id="288" r:id="rId14"/>
    <p:sldId id="289" r:id="rId15"/>
    <p:sldId id="294"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x="9144000" cy="6858000" type="screen4x3"/>
  <p:notesSz cx="7010400" cy="92964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4198">
          <p15:clr>
            <a:srgbClr val="A4A3A4"/>
          </p15:clr>
        </p15:guide>
        <p15:guide id="4" pos="156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8" d="100"/>
          <a:sy n="108" d="100"/>
        </p:scale>
        <p:origin x="1704" y="102"/>
      </p:cViewPr>
      <p:guideLst>
        <p:guide orient="horz" pos="2160"/>
        <p:guide pos="2880"/>
        <p:guide pos="4198"/>
        <p:guide pos="156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51" d="100"/>
          <a:sy n="51" d="100"/>
        </p:scale>
        <p:origin x="-117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sz="quarter" idx="1"/>
          </p:nvPr>
        </p:nvSpPr>
        <p:spPr>
          <a:xfrm>
            <a:off x="3970734" y="0"/>
            <a:ext cx="3038145" cy="465743"/>
          </a:xfrm>
          <a:prstGeom prst="rect">
            <a:avLst/>
          </a:prstGeom>
        </p:spPr>
        <p:txBody>
          <a:bodyPr vert="horz" lIns="88139" tIns="44070" rIns="88139" bIns="44070" rtlCol="0"/>
          <a:lstStyle>
            <a:lvl1pPr algn="r">
              <a:defRPr sz="1200"/>
            </a:lvl1pPr>
          </a:lstStyle>
          <a:p>
            <a:fld id="{5B93E084-E94B-470E-AD8E-C1F90430C957}" type="datetimeFigureOut">
              <a:rPr lang="en-US" smtClean="0"/>
              <a:t>11/30/2020</a:t>
            </a:fld>
            <a:endParaRPr lang="en-US"/>
          </a:p>
        </p:txBody>
      </p:sp>
      <p:sp>
        <p:nvSpPr>
          <p:cNvPr id="4" name="Footer Placeholder 3"/>
          <p:cNvSpPr>
            <a:spLocks noGrp="1"/>
          </p:cNvSpPr>
          <p:nvPr>
            <p:ph type="ftr" sz="quarter" idx="2"/>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p:cNvSpPr>
            <a:spLocks noGrp="1"/>
          </p:cNvSpPr>
          <p:nvPr>
            <p:ph type="sldNum" sz="quarter" idx="3"/>
          </p:nvPr>
        </p:nvSpPr>
        <p:spPr>
          <a:xfrm>
            <a:off x="3970734" y="8830658"/>
            <a:ext cx="3038145" cy="465742"/>
          </a:xfrm>
          <a:prstGeom prst="rect">
            <a:avLst/>
          </a:prstGeom>
        </p:spPr>
        <p:txBody>
          <a:bodyPr vert="horz" lIns="88139" tIns="44070" rIns="88139" bIns="44070" rtlCol="0" anchor="b"/>
          <a:lstStyle>
            <a:lvl1pPr algn="r">
              <a:defRPr sz="1200"/>
            </a:lvl1pPr>
          </a:lstStyle>
          <a:p>
            <a:fld id="{7862FE42-BA4B-489F-8DD3-10012E4582AF}" type="slidenum">
              <a:rPr lang="en-US" smtClean="0"/>
              <a:t>‹#›</a:t>
            </a:fld>
            <a:endParaRPr lang="en-US"/>
          </a:p>
        </p:txBody>
      </p:sp>
    </p:spTree>
    <p:extLst>
      <p:ext uri="{BB962C8B-B14F-4D97-AF65-F5344CB8AC3E}">
        <p14:creationId xmlns:p14="http://schemas.microsoft.com/office/powerpoint/2010/main" val="1342762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7AC0F60C-B7DC-4EAF-82F6-42276E02E0A9}" type="datetimeFigureOut">
              <a:rPr lang="en-US" smtClean="0"/>
              <a:pPr/>
              <a:t>11/30/2020</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A0C86F6A-BB80-4A65-B5C4-49F543B4EA0F}" type="slidenum">
              <a:rPr lang="en-US" smtClean="0"/>
              <a:pPr/>
              <a:t>‹#›</a:t>
            </a:fld>
            <a:endParaRPr lang="en-US"/>
          </a:p>
        </p:txBody>
      </p:sp>
    </p:spTree>
    <p:extLst>
      <p:ext uri="{BB962C8B-B14F-4D97-AF65-F5344CB8AC3E}">
        <p14:creationId xmlns:p14="http://schemas.microsoft.com/office/powerpoint/2010/main" val="1908964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3C99CEA-F558-477C-BCBE-5062CAF90073}" type="slidenum">
              <a:rPr lang="en-US" smtClean="0"/>
              <a:pPr/>
              <a:t>2</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882547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11EBF694-7904-41C5-BB88-D33DFADA6219}" type="slidenum">
              <a:rPr lang="en-US" smtClean="0"/>
              <a:pPr/>
              <a:t>20</a:t>
            </a:fld>
            <a:endParaRPr lang="en-US"/>
          </a:p>
        </p:txBody>
      </p:sp>
      <p:sp>
        <p:nvSpPr>
          <p:cNvPr id="53251" name="Rectangle 2"/>
          <p:cNvSpPr>
            <a:spLocks noGrp="1" noRot="1" noChangeAspect="1" noChangeArrowheads="1" noTextEdit="1"/>
          </p:cNvSpPr>
          <p:nvPr>
            <p:ph type="sldImg"/>
          </p:nvPr>
        </p:nvSpPr>
        <p:spPr>
          <a:xfrm>
            <a:off x="1555750" y="428625"/>
            <a:ext cx="3889375" cy="2917825"/>
          </a:xfrm>
          <a:ln/>
        </p:spPr>
      </p:sp>
      <p:sp>
        <p:nvSpPr>
          <p:cNvPr id="53252" name="Rectangle 3"/>
          <p:cNvSpPr>
            <a:spLocks noGrp="1" noChangeArrowheads="1"/>
          </p:cNvSpPr>
          <p:nvPr>
            <p:ph type="body" idx="1"/>
          </p:nvPr>
        </p:nvSpPr>
        <p:spPr>
          <a:xfrm>
            <a:off x="701040" y="3579815"/>
            <a:ext cx="5765730" cy="4183061"/>
          </a:xfrm>
          <a:noFill/>
          <a:ln/>
        </p:spPr>
        <p:txBody>
          <a:bodyPr/>
          <a:lstStyle/>
          <a:p>
            <a:endParaRPr lang="en-US" dirty="0"/>
          </a:p>
        </p:txBody>
      </p:sp>
    </p:spTree>
    <p:extLst>
      <p:ext uri="{BB962C8B-B14F-4D97-AF65-F5344CB8AC3E}">
        <p14:creationId xmlns:p14="http://schemas.microsoft.com/office/powerpoint/2010/main" val="3036416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A9961358-B5E3-4770-97F3-8E7020A2A000}" type="slidenum">
              <a:rPr lang="en-US" smtClean="0"/>
              <a:pPr/>
              <a:t>21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837311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A0E2DF3-D8D4-4218-82D7-77B0ED7593E5}" type="slidenum">
              <a:rPr lang="en-US" smtClean="0"/>
              <a:pPr/>
              <a:t>22</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63329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BB7AC800-B40B-4129-90B3-845129878BE4}" type="slidenum">
              <a:rPr lang="en-US" smtClean="0"/>
              <a:pPr/>
              <a:t>23</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218147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31346EE-743E-4452-BB63-09A68195256F}" type="slidenum">
              <a:rPr lang="en-US" smtClean="0"/>
              <a:pPr/>
              <a:t>24</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0381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1CCBE99-55F5-4008-BB8A-2C9CAB859C95}" type="slidenum">
              <a:rPr lang="en-US" smtClean="0"/>
              <a:pPr/>
              <a:t>25</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23342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27B8F18-A014-459C-9ACF-8EA1A38732F3}" type="slidenum">
              <a:rPr lang="en-US" smtClean="0"/>
              <a:pPr/>
              <a:t>26</a:t>
            </a:fld>
            <a:endParaRPr lang="en-US"/>
          </a:p>
        </p:txBody>
      </p:sp>
      <p:sp>
        <p:nvSpPr>
          <p:cNvPr id="59395" name="Rectangle 2"/>
          <p:cNvSpPr>
            <a:spLocks noGrp="1" noRot="1" noChangeAspect="1" noChangeArrowheads="1" noTextEdit="1"/>
          </p:cNvSpPr>
          <p:nvPr>
            <p:ph type="sldImg"/>
          </p:nvPr>
        </p:nvSpPr>
        <p:spPr>
          <a:xfrm>
            <a:off x="1555750" y="428625"/>
            <a:ext cx="3889375" cy="2917825"/>
          </a:xfrm>
          <a:ln/>
        </p:spPr>
      </p:sp>
      <p:sp>
        <p:nvSpPr>
          <p:cNvPr id="59396" name="Rectangle 3"/>
          <p:cNvSpPr>
            <a:spLocks noGrp="1" noChangeArrowheads="1"/>
          </p:cNvSpPr>
          <p:nvPr>
            <p:ph type="body" idx="1"/>
          </p:nvPr>
        </p:nvSpPr>
        <p:spPr>
          <a:xfrm>
            <a:off x="701040" y="3579815"/>
            <a:ext cx="5765730" cy="4183061"/>
          </a:xfrm>
          <a:noFill/>
          <a:ln/>
        </p:spPr>
        <p:txBody>
          <a:bodyPr/>
          <a:lstStyle/>
          <a:p>
            <a:endParaRPr lang="en-US" dirty="0"/>
          </a:p>
        </p:txBody>
      </p:sp>
    </p:spTree>
    <p:extLst>
      <p:ext uri="{BB962C8B-B14F-4D97-AF65-F5344CB8AC3E}">
        <p14:creationId xmlns:p14="http://schemas.microsoft.com/office/powerpoint/2010/main" val="4177664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E888F98-F731-47C0-9CA3-CCEFA187D03F}" type="slidenum">
              <a:rPr lang="en-US" smtClean="0"/>
              <a:pPr/>
              <a:t>27</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83158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6460A61-2B70-4C15-937C-B2A3E6D5BDCC}" type="slidenum">
              <a:rPr lang="en-US" smtClean="0"/>
              <a:pPr/>
              <a:t>28</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5672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E9FE6EA-7CF4-4FCF-9348-77CE917B26F8}" type="slidenum">
              <a:rPr lang="en-US" smtClean="0"/>
              <a:pPr/>
              <a:t>31</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0056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88DAFCB-C4E8-4BEB-97B9-399A377DB6A8}" type="slidenum">
              <a:rPr lang="en-US" smtClean="0"/>
              <a:pPr/>
              <a:t>3</a:t>
            </a:fld>
            <a:endParaRPr lang="en-US"/>
          </a:p>
        </p:txBody>
      </p:sp>
      <p:sp>
        <p:nvSpPr>
          <p:cNvPr id="38915" name="Rectangle 2"/>
          <p:cNvSpPr>
            <a:spLocks noGrp="1" noRot="1" noChangeAspect="1" noChangeArrowheads="1" noTextEdit="1"/>
          </p:cNvSpPr>
          <p:nvPr>
            <p:ph type="sldImg"/>
          </p:nvPr>
        </p:nvSpPr>
        <p:spPr>
          <a:xfrm>
            <a:off x="1555750" y="428625"/>
            <a:ext cx="3889375" cy="2917825"/>
          </a:xfrm>
          <a:ln/>
        </p:spPr>
      </p:sp>
      <p:sp>
        <p:nvSpPr>
          <p:cNvPr id="38916" name="Rectangle 3"/>
          <p:cNvSpPr>
            <a:spLocks noGrp="1" noChangeArrowheads="1"/>
          </p:cNvSpPr>
          <p:nvPr>
            <p:ph type="body" idx="1"/>
          </p:nvPr>
        </p:nvSpPr>
        <p:spPr>
          <a:xfrm>
            <a:off x="701040" y="3579815"/>
            <a:ext cx="5765730" cy="4183061"/>
          </a:xfrm>
          <a:noFill/>
          <a:ln/>
        </p:spPr>
        <p:txBody>
          <a:bodyPr/>
          <a:lstStyle/>
          <a:p>
            <a:endParaRPr lang="en-US" dirty="0"/>
          </a:p>
        </p:txBody>
      </p:sp>
    </p:spTree>
    <p:extLst>
      <p:ext uri="{BB962C8B-B14F-4D97-AF65-F5344CB8AC3E}">
        <p14:creationId xmlns:p14="http://schemas.microsoft.com/office/powerpoint/2010/main" val="2389408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3BDE75B-F2E9-4BFB-8209-87B5C9CCB722}" type="slidenum">
              <a:rPr lang="en-US" smtClean="0"/>
              <a:pPr/>
              <a:t>32</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12501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65763C8-9FF1-4313-9EDB-94ADD8401945}" type="slidenum">
              <a:rPr lang="en-US" smtClean="0"/>
              <a:pPr/>
              <a:t>33</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11797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9BA9190-C9A6-462C-B02A-4F47DC8C53D3}" type="slidenum">
              <a:rPr lang="en-US" smtClean="0"/>
              <a:pPr/>
              <a:t>4</a:t>
            </a:fld>
            <a:endParaRPr lang="en-US"/>
          </a:p>
        </p:txBody>
      </p:sp>
      <p:sp>
        <p:nvSpPr>
          <p:cNvPr id="39939" name="Rectangle 2"/>
          <p:cNvSpPr>
            <a:spLocks noGrp="1" noRot="1" noChangeAspect="1" noChangeArrowheads="1" noTextEdit="1"/>
          </p:cNvSpPr>
          <p:nvPr>
            <p:ph type="sldImg"/>
          </p:nvPr>
        </p:nvSpPr>
        <p:spPr>
          <a:xfrm>
            <a:off x="1555750" y="428625"/>
            <a:ext cx="3889375" cy="2917825"/>
          </a:xfrm>
          <a:ln/>
        </p:spPr>
      </p:sp>
      <p:sp>
        <p:nvSpPr>
          <p:cNvPr id="39940" name="Rectangle 3"/>
          <p:cNvSpPr>
            <a:spLocks noGrp="1" noChangeArrowheads="1"/>
          </p:cNvSpPr>
          <p:nvPr>
            <p:ph type="body" idx="1"/>
          </p:nvPr>
        </p:nvSpPr>
        <p:spPr>
          <a:xfrm>
            <a:off x="701040" y="3579815"/>
            <a:ext cx="5765730" cy="4183061"/>
          </a:xfrm>
          <a:noFill/>
          <a:ln/>
        </p:spPr>
        <p:txBody>
          <a:bodyPr/>
          <a:lstStyle/>
          <a:p>
            <a:endParaRPr lang="en-US" dirty="0"/>
          </a:p>
        </p:txBody>
      </p:sp>
    </p:spTree>
    <p:extLst>
      <p:ext uri="{BB962C8B-B14F-4D97-AF65-F5344CB8AC3E}">
        <p14:creationId xmlns:p14="http://schemas.microsoft.com/office/powerpoint/2010/main" val="1754434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7AD4AABC-1F2B-472A-BDE0-B8B93475B487}" type="slidenum">
              <a:rPr lang="en-US" smtClean="0"/>
              <a:pPr/>
              <a:t>5</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60270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C996A19-282B-48BA-85BC-27A267F01367}" type="slidenum">
              <a:rPr lang="en-US" smtClean="0"/>
              <a:pPr/>
              <a:t>6</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33813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C983CFA-FA1B-4EAD-8C09-DF9876BA5FE1}" type="slidenum">
              <a:rPr lang="en-US" smtClean="0"/>
              <a:pPr/>
              <a:t>8</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263144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A47BABF-ACE3-496C-AB91-E280A1DBE618}" type="slidenum">
              <a:rPr lang="en-US" smtClean="0"/>
              <a:pPr/>
              <a:t>16</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127316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40F4C93-B6AE-4036-89A3-72A3B97B5F4D}" type="slidenum">
              <a:rPr lang="en-US" smtClean="0"/>
              <a:pPr/>
              <a:t>18</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48782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986B4C5-A41A-4163-AAC3-B97550D2CE82}" type="slidenum">
              <a:rPr lang="en-US" smtClean="0"/>
              <a:pPr/>
              <a:t>19</a:t>
            </a:fld>
            <a:endParaRPr lang="en-US"/>
          </a:p>
        </p:txBody>
      </p:sp>
      <p:sp>
        <p:nvSpPr>
          <p:cNvPr id="52227" name="Rectangle 2"/>
          <p:cNvSpPr>
            <a:spLocks noGrp="1" noRot="1" noChangeAspect="1" noChangeArrowheads="1" noTextEdit="1"/>
          </p:cNvSpPr>
          <p:nvPr>
            <p:ph type="sldImg"/>
          </p:nvPr>
        </p:nvSpPr>
        <p:spPr>
          <a:xfrm>
            <a:off x="1555750" y="428625"/>
            <a:ext cx="3889375" cy="2917825"/>
          </a:xfrm>
          <a:ln/>
        </p:spPr>
      </p:sp>
      <p:sp>
        <p:nvSpPr>
          <p:cNvPr id="52228" name="Rectangle 3"/>
          <p:cNvSpPr>
            <a:spLocks noGrp="1" noChangeArrowheads="1"/>
          </p:cNvSpPr>
          <p:nvPr>
            <p:ph type="body" idx="1"/>
          </p:nvPr>
        </p:nvSpPr>
        <p:spPr>
          <a:xfrm>
            <a:off x="701040" y="3579815"/>
            <a:ext cx="5765730" cy="4183061"/>
          </a:xfrm>
          <a:noFill/>
          <a:ln/>
        </p:spPr>
        <p:txBody>
          <a:bodyPr/>
          <a:lstStyle/>
          <a:p>
            <a:endParaRPr lang="en-US" dirty="0"/>
          </a:p>
        </p:txBody>
      </p:sp>
    </p:spTree>
    <p:extLst>
      <p:ext uri="{BB962C8B-B14F-4D97-AF65-F5344CB8AC3E}">
        <p14:creationId xmlns:p14="http://schemas.microsoft.com/office/powerpoint/2010/main" val="2190555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9925" y="762000"/>
            <a:ext cx="7772400" cy="1470025"/>
          </a:xfr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fontAlgn="base">
              <a:lnSpc>
                <a:spcPct val="87000"/>
              </a:lnSpc>
              <a:spcBef>
                <a:spcPct val="0"/>
              </a:spcBef>
              <a:spcAft>
                <a:spcPct val="0"/>
              </a:spcAft>
              <a:defRPr lang="en-US" sz="4600" dirty="0">
                <a:solidFill>
                  <a:schemeClr val="accent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2168850" y="3886200"/>
            <a:ext cx="6400800" cy="175260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lnSpc>
                <a:spcPct val="87000"/>
              </a:lnSpc>
              <a:spcBef>
                <a:spcPts val="600"/>
              </a:spcBef>
              <a:spcAft>
                <a:spcPct val="0"/>
              </a:spcAft>
              <a:buClr>
                <a:schemeClr val="accent1"/>
              </a:buClr>
              <a:buFontTx/>
              <a:buNone/>
              <a:defRPr lang="en-US" sz="30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descr="NM rev w_145 cap_B.png"/>
          <p:cNvPicPr>
            <a:picLocks noChangeAspect="1"/>
          </p:cNvPicPr>
          <p:nvPr userDrawn="1"/>
        </p:nvPicPr>
        <p:blipFill>
          <a:blip r:embed="rId3" cstate="print"/>
          <a:stretch>
            <a:fillRect/>
          </a:stretch>
        </p:blipFill>
        <p:spPr bwMode="invGray">
          <a:xfrm>
            <a:off x="6248400" y="6126479"/>
            <a:ext cx="2331725" cy="2743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lnSpc>
                <a:spcPct val="87000"/>
              </a:lnSpc>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87000"/>
              </a:lnSpc>
              <a:defRPr/>
            </a:lvl1pPr>
          </a:lstStyle>
          <a:p>
            <a:r>
              <a:rPr lang="en-US"/>
              <a:t>Click to edit Master title style</a:t>
            </a:r>
          </a:p>
        </p:txBody>
      </p:sp>
      <p:sp>
        <p:nvSpPr>
          <p:cNvPr id="3" name="Content Placeholder 2"/>
          <p:cNvSpPr>
            <a:spLocks noGrp="1"/>
          </p:cNvSpPr>
          <p:nvPr>
            <p:ph sz="half" idx="1"/>
          </p:nvPr>
        </p:nvSpPr>
        <p:spPr>
          <a:xfrm>
            <a:off x="457200" y="171274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274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87000"/>
              </a:lnSpc>
              <a:defRPr/>
            </a:lvl1p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ok-a-lik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87000"/>
              </a:lnSpc>
              <a:defRPr/>
            </a:lvl1pPr>
          </a:lstStyle>
          <a:p>
            <a:r>
              <a:rPr lang="en-US"/>
              <a:t>Click to edit Master title style</a:t>
            </a:r>
          </a:p>
        </p:txBody>
      </p:sp>
      <p:sp>
        <p:nvSpPr>
          <p:cNvPr id="3" name="Text Placeholder 2"/>
          <p:cNvSpPr>
            <a:spLocks noGrp="1"/>
          </p:cNvSpPr>
          <p:nvPr>
            <p:ph type="body" idx="1"/>
          </p:nvPr>
        </p:nvSpPr>
        <p:spPr>
          <a:xfrm>
            <a:off x="457200" y="1505243"/>
            <a:ext cx="4040188" cy="689317"/>
          </a:xfrm>
        </p:spPr>
        <p:txBody>
          <a:bodyPr anchor="b">
            <a:noAutofit/>
          </a:bodyPr>
          <a:lstStyle>
            <a:lvl1pPr marL="0" indent="0" algn="ctr">
              <a:buNone/>
              <a:defRPr sz="3200" b="0">
                <a:solidFill>
                  <a:schemeClr val="accent1">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05243"/>
            <a:ext cx="4041775" cy="689317"/>
          </a:xfrm>
        </p:spPr>
        <p:txBody>
          <a:bodyPr anchor="b">
            <a:noAutofit/>
          </a:bodyPr>
          <a:lstStyle>
            <a:lvl1pPr marL="0" indent="0" algn="ctr">
              <a:buNone/>
              <a:defRPr sz="3200" b="0">
                <a:solidFill>
                  <a:schemeClr val="accent1">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Content Placeholder 2"/>
          <p:cNvSpPr>
            <a:spLocks noGrp="1"/>
          </p:cNvSpPr>
          <p:nvPr>
            <p:ph sz="half" idx="10"/>
          </p:nvPr>
        </p:nvSpPr>
        <p:spPr>
          <a:xfrm>
            <a:off x="4645025" y="2349305"/>
            <a:ext cx="4038600" cy="37768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p:cNvSpPr>
            <a:spLocks noGrp="1"/>
          </p:cNvSpPr>
          <p:nvPr>
            <p:ph sz="half" idx="2"/>
          </p:nvPr>
        </p:nvSpPr>
        <p:spPr>
          <a:xfrm>
            <a:off x="457200" y="2349305"/>
            <a:ext cx="4038600" cy="37768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lank Background 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lnSpc>
                <a:spcPct val="87000"/>
              </a:lnSpc>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51623"/>
            <a:ext cx="8229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lvl="0" algn="l" rtl="0" fontAlgn="base">
              <a:lnSpc>
                <a:spcPct val="87000"/>
              </a:lnSpc>
              <a:spcBef>
                <a:spcPct val="0"/>
              </a:spcBef>
              <a:spcAft>
                <a:spcPct val="0"/>
              </a:spcAft>
            </a:pPr>
            <a:r>
              <a:rPr lang="en-US"/>
              <a:t>Click to edit Master title style</a:t>
            </a:r>
            <a:endParaRPr lang="en-US" dirty="0"/>
          </a:p>
        </p:txBody>
      </p:sp>
      <p:sp>
        <p:nvSpPr>
          <p:cNvPr id="3" name="Text Placeholder 2"/>
          <p:cNvSpPr>
            <a:spLocks noGrp="1"/>
          </p:cNvSpPr>
          <p:nvPr>
            <p:ph type="body" idx="1"/>
          </p:nvPr>
        </p:nvSpPr>
        <p:spPr>
          <a:xfrm>
            <a:off x="457200" y="1754948"/>
            <a:ext cx="8229600" cy="45259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3" r:id="rId6"/>
    <p:sldLayoutId id="2147483656" r:id="rId7"/>
  </p:sldLayoutIdLst>
  <p:txStyles>
    <p:titleStyle>
      <a:lvl1pPr algn="l" defTabSz="914400" rtl="0" eaLnBrk="1" latinLnBrk="0" hangingPunct="1">
        <a:lnSpc>
          <a:spcPct val="90000"/>
        </a:lnSpc>
        <a:spcBef>
          <a:spcPct val="0"/>
        </a:spcBef>
        <a:buNone/>
        <a:defRPr lang="en-US" sz="3800" kern="1200">
          <a:solidFill>
            <a:schemeClr val="accent1"/>
          </a:solidFill>
          <a:latin typeface="+mj-lt"/>
          <a:ea typeface="+mj-ea"/>
          <a:cs typeface="+mj-cs"/>
        </a:defRPr>
      </a:lvl1pPr>
    </p:titleStyle>
    <p:bodyStyle>
      <a:lvl1pPr marL="342900" indent="-342900" algn="l" defTabSz="914400" rtl="0" eaLnBrk="1" latinLnBrk="0" hangingPunct="1">
        <a:lnSpc>
          <a:spcPct val="87000"/>
        </a:lnSpc>
        <a:spcBef>
          <a:spcPts val="1700"/>
        </a:spcBef>
        <a:buClr>
          <a:schemeClr val="accent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87000"/>
        </a:lnSpc>
        <a:spcBef>
          <a:spcPct val="20000"/>
        </a:spcBef>
        <a:buClr>
          <a:schemeClr val="accent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87000"/>
        </a:lnSpc>
        <a:spcBef>
          <a:spcPct val="20000"/>
        </a:spcBef>
        <a:buClr>
          <a:schemeClr val="accent2"/>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87000"/>
        </a:lnSpc>
        <a:spcBef>
          <a:spcPct val="20000"/>
        </a:spcBef>
        <a:buClr>
          <a:schemeClr val="accent2"/>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87000"/>
        </a:lnSpc>
        <a:spcBef>
          <a:spcPct val="20000"/>
        </a:spcBef>
        <a:buClr>
          <a:schemeClr val="accent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phenehren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stephenehrens.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Planning for the Future of a </a:t>
            </a:r>
            <a:br>
              <a:rPr lang="en-US" dirty="0"/>
            </a:br>
            <a:r>
              <a:rPr lang="en-US" dirty="0"/>
              <a:t>Child with a Disability:</a:t>
            </a:r>
            <a:br>
              <a:rPr lang="en-US" dirty="0"/>
            </a:br>
            <a:r>
              <a:rPr lang="en-US" dirty="0"/>
              <a:t>Utilizing Special Needs Trusts &amp; ABLE Act Accounts</a:t>
            </a:r>
            <a:br>
              <a:rPr lang="en-US" dirty="0"/>
            </a:br>
            <a:endParaRPr lang="en-US" dirty="0"/>
          </a:p>
        </p:txBody>
      </p:sp>
      <p:sp>
        <p:nvSpPr>
          <p:cNvPr id="3" name="Subtitle 2"/>
          <p:cNvSpPr>
            <a:spLocks noGrp="1"/>
          </p:cNvSpPr>
          <p:nvPr>
            <p:ph type="subTitle" idx="1"/>
          </p:nvPr>
        </p:nvSpPr>
        <p:spPr/>
        <p:txBody>
          <a:bodyPr/>
          <a:lstStyle/>
          <a:p>
            <a:r>
              <a:rPr lang="en-US" sz="1600" dirty="0"/>
              <a:t>Stephen A. </a:t>
            </a:r>
            <a:r>
              <a:rPr lang="en-US" sz="1600" dirty="0" err="1"/>
              <a:t>Ehrens,</a:t>
            </a:r>
            <a:r>
              <a:rPr lang="en-US" sz="1600" dirty="0"/>
              <a:t> CPA</a:t>
            </a:r>
          </a:p>
          <a:p>
            <a:r>
              <a:rPr lang="en-US" sz="1600" dirty="0"/>
              <a:t>Wealth Advisor</a:t>
            </a:r>
          </a:p>
          <a:p>
            <a:r>
              <a:rPr lang="en-US" sz="1600" dirty="0"/>
              <a:t>Northwestern Mutual</a:t>
            </a:r>
          </a:p>
          <a:p>
            <a:r>
              <a:rPr lang="en-US" sz="1600" dirty="0"/>
              <a:t>One Eliot Place</a:t>
            </a:r>
          </a:p>
          <a:p>
            <a:r>
              <a:rPr lang="en-US" sz="1600" dirty="0"/>
              <a:t>Fairfield, CT 06824</a:t>
            </a:r>
          </a:p>
          <a:p>
            <a:r>
              <a:rPr lang="en-US" sz="1600" dirty="0"/>
              <a:t>203-256-2162</a:t>
            </a:r>
          </a:p>
          <a:p>
            <a:r>
              <a:rPr lang="en-US" sz="1600" dirty="0"/>
              <a:t>Visit my website: </a:t>
            </a:r>
            <a:r>
              <a:rPr lang="en-US" sz="1600" dirty="0">
                <a:hlinkClick r:id="rId2"/>
              </a:rPr>
              <a:t>www.stephenehrens.com</a:t>
            </a:r>
            <a:endParaRPr lang="en-US" sz="1600" dirty="0"/>
          </a:p>
          <a:p>
            <a:r>
              <a:rPr lang="en-US" sz="1600" dirty="0"/>
              <a:t>Email: stephen.ehrens@nm.com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          Third Party Special Needs Trust</a:t>
            </a:r>
          </a:p>
        </p:txBody>
      </p:sp>
      <p:sp>
        <p:nvSpPr>
          <p:cNvPr id="16387" name="Content Placeholder 2"/>
          <p:cNvSpPr>
            <a:spLocks noGrp="1"/>
          </p:cNvSpPr>
          <p:nvPr>
            <p:ph idx="1"/>
          </p:nvPr>
        </p:nvSpPr>
        <p:spPr>
          <a:xfrm>
            <a:off x="304800" y="1284112"/>
            <a:ext cx="8658578" cy="5263444"/>
          </a:xfrm>
        </p:spPr>
        <p:txBody>
          <a:bodyPr>
            <a:noAutofit/>
          </a:bodyPr>
          <a:lstStyle/>
          <a:p>
            <a:pPr marL="0" indent="0">
              <a:buNone/>
            </a:pPr>
            <a:r>
              <a:rPr lang="en-US" sz="2000" dirty="0"/>
              <a:t>Assets from a Special Needs Trust can be used to pay for amenities such as:</a:t>
            </a:r>
          </a:p>
          <a:p>
            <a:r>
              <a:rPr lang="en-US" sz="2000" dirty="0"/>
              <a:t>Supplemental medical care</a:t>
            </a:r>
          </a:p>
          <a:p>
            <a:r>
              <a:rPr lang="en-US" sz="2000" dirty="0"/>
              <a:t>Transportation</a:t>
            </a:r>
          </a:p>
          <a:p>
            <a:r>
              <a:rPr lang="en-US" sz="2000" dirty="0"/>
              <a:t>Rehabilitation</a:t>
            </a:r>
          </a:p>
          <a:p>
            <a:r>
              <a:rPr lang="en-US" sz="2000" dirty="0"/>
              <a:t>Education</a:t>
            </a:r>
          </a:p>
          <a:p>
            <a:r>
              <a:rPr lang="en-US" sz="2000" dirty="0"/>
              <a:t>Entertainment</a:t>
            </a:r>
          </a:p>
          <a:p>
            <a:r>
              <a:rPr lang="en-US" sz="2000" dirty="0"/>
              <a:t>Home Health aids</a:t>
            </a:r>
          </a:p>
          <a:p>
            <a:r>
              <a:rPr lang="en-US" sz="2000" dirty="0"/>
              <a:t>Trips and vacations</a:t>
            </a:r>
          </a:p>
          <a:p>
            <a:r>
              <a:rPr lang="en-US" sz="2000" dirty="0"/>
              <a:t>Computers and other equipment</a:t>
            </a:r>
          </a:p>
          <a:p>
            <a:pPr marL="0" indent="0">
              <a:buNone/>
            </a:pPr>
            <a:r>
              <a:rPr lang="en-US" sz="2000" u="sng" dirty="0"/>
              <a:t>Avoid putting assets in the name of an individual with special needs!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t>ABLE Act Accounts</a:t>
            </a:r>
            <a:br>
              <a:rPr lang="en-US" sz="5400" dirty="0"/>
            </a:br>
            <a:r>
              <a:rPr lang="en-US" sz="2400" dirty="0"/>
              <a:t>Achieving a Better Life Experience Act</a:t>
            </a:r>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dirty="0"/>
          </a:p>
          <a:p>
            <a:r>
              <a:rPr lang="en-US" dirty="0"/>
              <a:t>Purpose is to encourage savings for Individuals with disabilities to maintain health, independence and quality of life</a:t>
            </a:r>
          </a:p>
          <a:p>
            <a:r>
              <a:rPr lang="en-US" dirty="0"/>
              <a:t>Provide secure funding for expenses that will supplement benefits provided through private Insurance, SSI, Medicaid and other sources</a:t>
            </a:r>
          </a:p>
          <a:p>
            <a:r>
              <a:rPr lang="en-US" dirty="0"/>
              <a:t>Individuals with disabilities have been limited to $2,000 in savings –limits for program eligibility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t>Eligibility</a:t>
            </a:r>
          </a:p>
        </p:txBody>
      </p:sp>
      <p:sp>
        <p:nvSpPr>
          <p:cNvPr id="3" name="Content Placeholder 2"/>
          <p:cNvSpPr>
            <a:spLocks noGrp="1"/>
          </p:cNvSpPr>
          <p:nvPr>
            <p:ph idx="1"/>
          </p:nvPr>
        </p:nvSpPr>
        <p:spPr/>
        <p:txBody>
          <a:bodyPr>
            <a:normAutofit lnSpcReduction="10000"/>
          </a:bodyPr>
          <a:lstStyle/>
          <a:p>
            <a:r>
              <a:rPr lang="en-US" dirty="0"/>
              <a:t>Account limits eligibility to individuals with significant disabilities with an age of onset prior to age 26</a:t>
            </a:r>
          </a:p>
          <a:p>
            <a:r>
              <a:rPr lang="en-US" dirty="0"/>
              <a:t>If you are receiving SSI or Medicaid you are automatically qualified</a:t>
            </a:r>
          </a:p>
          <a:p>
            <a:r>
              <a:rPr lang="en-US" dirty="0"/>
              <a:t>If you meet Social Securities definition regarding Significant  functional limitations </a:t>
            </a:r>
          </a:p>
          <a:p>
            <a:r>
              <a:rPr lang="en-US" dirty="0"/>
              <a:t>If you receive a letter of certification from a licensed physician</a:t>
            </a:r>
          </a:p>
        </p:txBody>
      </p:sp>
    </p:spTree>
    <p:extLst>
      <p:ext uri="{BB962C8B-B14F-4D97-AF65-F5344CB8AC3E}">
        <p14:creationId xmlns:p14="http://schemas.microsoft.com/office/powerpoint/2010/main" val="2721041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t>ABLE Accounts</a:t>
            </a:r>
          </a:p>
        </p:txBody>
      </p:sp>
      <p:sp>
        <p:nvSpPr>
          <p:cNvPr id="3" name="Content Placeholder 2"/>
          <p:cNvSpPr>
            <a:spLocks noGrp="1"/>
          </p:cNvSpPr>
          <p:nvPr>
            <p:ph idx="1"/>
          </p:nvPr>
        </p:nvSpPr>
        <p:spPr/>
        <p:txBody>
          <a:bodyPr>
            <a:normAutofit fontScale="77500" lnSpcReduction="20000"/>
          </a:bodyPr>
          <a:lstStyle/>
          <a:p>
            <a:r>
              <a:rPr lang="en-US" dirty="0"/>
              <a:t>State run by 529 plan </a:t>
            </a:r>
            <a:r>
              <a:rPr lang="en-US"/>
              <a:t>sponsors-currently 39 </a:t>
            </a:r>
            <a:r>
              <a:rPr lang="en-US" dirty="0"/>
              <a:t>states offering these accounts, more coming this year</a:t>
            </a:r>
          </a:p>
          <a:p>
            <a:r>
              <a:rPr lang="en-US" dirty="0"/>
              <a:t>$15K annual contribution-Not tax deductible-May be some state income tax deductibility depending on state</a:t>
            </a:r>
          </a:p>
          <a:p>
            <a:r>
              <a:rPr lang="en-US" dirty="0"/>
              <a:t>Accounts grow tax free-multiple investment options-fees vary</a:t>
            </a:r>
          </a:p>
          <a:p>
            <a:r>
              <a:rPr lang="en-US" dirty="0"/>
              <a:t>Debit card may be available</a:t>
            </a:r>
          </a:p>
          <a:p>
            <a:r>
              <a:rPr lang="en-US" dirty="0"/>
              <a:t>Max. account value of $100K. Max contribution varies by state.  Once assets grow beyond this level, SSI is suspended</a:t>
            </a:r>
          </a:p>
          <a:p>
            <a:r>
              <a:rPr lang="en-US" dirty="0"/>
              <a:t>Accounts not considered when determining eligibility for means tested programs which limit eligibility for individuals with over $2K in assets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ABLE Accounts</a:t>
            </a:r>
          </a:p>
        </p:txBody>
      </p:sp>
      <p:sp>
        <p:nvSpPr>
          <p:cNvPr id="3" name="Content Placeholder 2"/>
          <p:cNvSpPr>
            <a:spLocks noGrp="1"/>
          </p:cNvSpPr>
          <p:nvPr>
            <p:ph idx="1"/>
          </p:nvPr>
        </p:nvSpPr>
        <p:spPr>
          <a:xfrm>
            <a:off x="457200" y="1783824"/>
            <a:ext cx="8229600" cy="4525963"/>
          </a:xfrm>
        </p:spPr>
        <p:txBody>
          <a:bodyPr>
            <a:normAutofit fontScale="92500" lnSpcReduction="20000"/>
          </a:bodyPr>
          <a:lstStyle/>
          <a:p>
            <a:r>
              <a:rPr lang="en-US" dirty="0"/>
              <a:t>Accounts used to pay expenses for individuals with disabilities and are program beneficiaries</a:t>
            </a:r>
          </a:p>
          <a:p>
            <a:r>
              <a:rPr lang="en-US" dirty="0"/>
              <a:t>Money used for : Education, housing, transportation, personal support services, health and wellness, financial and legal, employment support, oversight, burial, etc.</a:t>
            </a:r>
          </a:p>
          <a:p>
            <a:r>
              <a:rPr lang="en-US" dirty="0"/>
              <a:t>May be required to provide accounting to secretary of state</a:t>
            </a:r>
          </a:p>
          <a:p>
            <a:r>
              <a:rPr lang="en-US" dirty="0"/>
              <a:t>Only 1 account per beneficiary</a:t>
            </a:r>
          </a:p>
          <a:p>
            <a:r>
              <a:rPr lang="en-US" dirty="0"/>
              <a:t>Payback provision-Pay state back at death for aid provided to disabled individual</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C5D1D-FCF0-46F3-98AE-010B07A0B8CC}"/>
              </a:ext>
            </a:extLst>
          </p:cNvPr>
          <p:cNvSpPr>
            <a:spLocks noGrp="1"/>
          </p:cNvSpPr>
          <p:nvPr>
            <p:ph type="title"/>
          </p:nvPr>
        </p:nvSpPr>
        <p:spPr/>
        <p:txBody>
          <a:bodyPr/>
          <a:lstStyle/>
          <a:p>
            <a:pPr algn="ctr"/>
            <a:r>
              <a:rPr lang="en-US" dirty="0"/>
              <a:t>Significant Changes for 2018</a:t>
            </a:r>
          </a:p>
        </p:txBody>
      </p:sp>
      <p:sp>
        <p:nvSpPr>
          <p:cNvPr id="3" name="Content Placeholder 2">
            <a:extLst>
              <a:ext uri="{FF2B5EF4-FFF2-40B4-BE49-F238E27FC236}">
                <a16:creationId xmlns:a16="http://schemas.microsoft.com/office/drawing/2014/main" id="{56A3EEE5-9F39-42C7-B2A5-495F39E0F274}"/>
              </a:ext>
            </a:extLst>
          </p:cNvPr>
          <p:cNvSpPr>
            <a:spLocks noGrp="1"/>
          </p:cNvSpPr>
          <p:nvPr>
            <p:ph idx="1"/>
          </p:nvPr>
        </p:nvSpPr>
        <p:spPr>
          <a:xfrm>
            <a:off x="327991" y="904461"/>
            <a:ext cx="8617226" cy="5804451"/>
          </a:xfrm>
        </p:spPr>
        <p:txBody>
          <a:bodyPr>
            <a:normAutofit fontScale="92500" lnSpcReduction="20000"/>
          </a:bodyPr>
          <a:lstStyle/>
          <a:p>
            <a:pPr marL="0" indent="0">
              <a:buNone/>
            </a:pPr>
            <a:endParaRPr lang="en-US" sz="2800" dirty="0"/>
          </a:p>
          <a:p>
            <a:pPr lvl="0"/>
            <a:r>
              <a:rPr lang="en-US" dirty="0"/>
              <a:t>Transfers from a 529 college savings account to an ABLE account are considered a qualified distribution, providing flexibility to move funds between programs without incurring any tax or penalty. </a:t>
            </a:r>
          </a:p>
          <a:p>
            <a:pPr lvl="1"/>
            <a:r>
              <a:rPr lang="en-US" sz="3200" dirty="0"/>
              <a:t>The rollover can be in amounts up to the annual ABLE contribution limit of $15,000</a:t>
            </a:r>
          </a:p>
          <a:p>
            <a:pPr lvl="1"/>
            <a:r>
              <a:rPr lang="en-US" sz="3200" dirty="0"/>
              <a:t>Both accounts must have the same beneficiary.</a:t>
            </a:r>
          </a:p>
          <a:p>
            <a:pPr lvl="0"/>
            <a:r>
              <a:rPr lang="en-US" b="1" dirty="0"/>
              <a:t>ABLE to Work Act: </a:t>
            </a:r>
            <a:r>
              <a:rPr lang="en-US" dirty="0"/>
              <a:t>ABLE account beneficiaries who work will have an increased contribution limit starting in 2018, should they choose to contribute a portion of their earned income to their ABLE account. Additional  $12,140 of earnings can be contributed.</a:t>
            </a:r>
          </a:p>
          <a:p>
            <a:endParaRPr lang="en-US" dirty="0"/>
          </a:p>
        </p:txBody>
      </p:sp>
    </p:spTree>
    <p:extLst>
      <p:ext uri="{BB962C8B-B14F-4D97-AF65-F5344CB8AC3E}">
        <p14:creationId xmlns:p14="http://schemas.microsoft.com/office/powerpoint/2010/main" val="64424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75139" y="480646"/>
            <a:ext cx="8382000" cy="488950"/>
          </a:xfrm>
        </p:spPr>
        <p:txBody>
          <a:bodyPr/>
          <a:lstStyle/>
          <a:p>
            <a:r>
              <a:rPr lang="en-US" dirty="0"/>
              <a:t>The Letter of Intent</a:t>
            </a:r>
          </a:p>
        </p:txBody>
      </p:sp>
      <p:sp>
        <p:nvSpPr>
          <p:cNvPr id="17411" name="Rectangle 3"/>
          <p:cNvSpPr>
            <a:spLocks noGrp="1" noChangeArrowheads="1"/>
          </p:cNvSpPr>
          <p:nvPr>
            <p:ph type="body" idx="1"/>
          </p:nvPr>
        </p:nvSpPr>
        <p:spPr>
          <a:xfrm>
            <a:off x="1524000" y="1905000"/>
            <a:ext cx="4495800" cy="3733800"/>
          </a:xfrm>
        </p:spPr>
        <p:txBody>
          <a:bodyPr/>
          <a:lstStyle/>
          <a:p>
            <a:pPr>
              <a:lnSpc>
                <a:spcPct val="80000"/>
              </a:lnSpc>
            </a:pPr>
            <a:r>
              <a:rPr lang="en-US" sz="2400" dirty="0"/>
              <a:t>A non-legal document consisting of the caregiver’s intentions for the child</a:t>
            </a:r>
          </a:p>
          <a:p>
            <a:pPr>
              <a:lnSpc>
                <a:spcPct val="80000"/>
              </a:lnSpc>
            </a:pPr>
            <a:endParaRPr lang="en-US" sz="2400" dirty="0"/>
          </a:p>
          <a:p>
            <a:pPr lvl="1">
              <a:lnSpc>
                <a:spcPct val="80000"/>
              </a:lnSpc>
            </a:pPr>
            <a:r>
              <a:rPr lang="en-US" sz="2000" dirty="0"/>
              <a:t>Communicates the caregiver’s intent and provides guidance to future caregivers</a:t>
            </a:r>
          </a:p>
          <a:p>
            <a:pPr lvl="1">
              <a:lnSpc>
                <a:spcPct val="80000"/>
              </a:lnSpc>
            </a:pPr>
            <a:endParaRPr lang="en-US" sz="2000" dirty="0"/>
          </a:p>
          <a:p>
            <a:pPr>
              <a:lnSpc>
                <a:spcPct val="80000"/>
              </a:lnSpc>
            </a:pPr>
            <a:r>
              <a:rPr lang="en-US" sz="2400" dirty="0"/>
              <a:t>It is important to keep this letter up to date!</a:t>
            </a:r>
          </a:p>
          <a:p>
            <a:pPr>
              <a:lnSpc>
                <a:spcPct val="80000"/>
              </a:lnSpc>
            </a:pPr>
            <a:endParaRPr lang="en-US" sz="2800" dirty="0">
              <a:solidFill>
                <a:srgbClr val="0000FF"/>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Taxes </a:t>
            </a:r>
            <a:r>
              <a:rPr lang="en-US"/>
              <a:t>and deductibility</a:t>
            </a:r>
            <a:endParaRPr lang="en-US" dirty="0"/>
          </a:p>
        </p:txBody>
      </p:sp>
      <p:sp>
        <p:nvSpPr>
          <p:cNvPr id="3" name="Content Placeholder 2"/>
          <p:cNvSpPr>
            <a:spLocks noGrp="1"/>
          </p:cNvSpPr>
          <p:nvPr>
            <p:ph idx="1"/>
          </p:nvPr>
        </p:nvSpPr>
        <p:spPr/>
        <p:txBody>
          <a:bodyPr/>
          <a:lstStyle/>
          <a:p>
            <a:r>
              <a:rPr lang="en-US" dirty="0"/>
              <a:t>As a parent of a disabled child, if you itemize, you are entitled to deduct medical expenses, provided they alleviate your child’s mental or physical condition</a:t>
            </a:r>
          </a:p>
          <a:p>
            <a:r>
              <a:rPr lang="en-US" dirty="0"/>
              <a:t>Example: educational services, transportation, medical treatments and drugs</a:t>
            </a:r>
          </a:p>
          <a:p>
            <a:r>
              <a:rPr lang="en-US" dirty="0"/>
              <a:t>All medical deductions must exceed 7.5% of your adjusted gross income</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16523" y="386861"/>
            <a:ext cx="8382000" cy="488950"/>
          </a:xfrm>
        </p:spPr>
        <p:txBody>
          <a:bodyPr/>
          <a:lstStyle/>
          <a:p>
            <a:r>
              <a:rPr lang="en-US" dirty="0"/>
              <a:t>Diversify Your Assets</a:t>
            </a:r>
            <a:br>
              <a:rPr lang="en-US" dirty="0"/>
            </a:br>
            <a:r>
              <a:rPr lang="en-US" dirty="0"/>
              <a:t>Maximize the value of your estate!</a:t>
            </a:r>
          </a:p>
        </p:txBody>
      </p:sp>
      <p:sp>
        <p:nvSpPr>
          <p:cNvPr id="18435" name="Rectangle 3"/>
          <p:cNvSpPr>
            <a:spLocks noGrp="1" noChangeArrowheads="1"/>
          </p:cNvSpPr>
          <p:nvPr>
            <p:ph type="body" idx="1"/>
          </p:nvPr>
        </p:nvSpPr>
        <p:spPr>
          <a:xfrm>
            <a:off x="2041799" y="1905000"/>
            <a:ext cx="4495800" cy="3733800"/>
          </a:xfrm>
        </p:spPr>
        <p:txBody>
          <a:bodyPr/>
          <a:lstStyle/>
          <a:p>
            <a:r>
              <a:rPr lang="en-US" sz="2800" dirty="0"/>
              <a:t>Real Estate</a:t>
            </a:r>
          </a:p>
          <a:p>
            <a:r>
              <a:rPr lang="en-US" sz="2800" dirty="0"/>
              <a:t>Stock Market</a:t>
            </a:r>
          </a:p>
          <a:p>
            <a:r>
              <a:rPr lang="en-US" sz="2800" dirty="0"/>
              <a:t>Business</a:t>
            </a:r>
          </a:p>
          <a:p>
            <a:r>
              <a:rPr lang="en-US" sz="2800" dirty="0"/>
              <a:t>Insurance</a:t>
            </a:r>
          </a:p>
          <a:p>
            <a:endParaRPr lang="en-US" sz="2800" dirty="0"/>
          </a:p>
          <a:p>
            <a:pPr>
              <a:buFontTx/>
              <a:buNone/>
            </a:pPr>
            <a:r>
              <a:rPr lang="en-US" dirty="0">
                <a:solidFill>
                  <a:srgbClr val="0000FF"/>
                </a:solidFill>
              </a:rPr>
              <a:t>       </a:t>
            </a:r>
            <a:r>
              <a:rPr lang="en-US" dirty="0">
                <a:solidFill>
                  <a:srgbClr val="FFFF00"/>
                </a:solidFill>
              </a:rPr>
              <a:t>Lower Risk</a:t>
            </a:r>
          </a:p>
        </p:txBody>
      </p:sp>
      <p:sp>
        <p:nvSpPr>
          <p:cNvPr id="18436" name="AutoShape 4"/>
          <p:cNvSpPr>
            <a:spLocks noChangeArrowheads="1"/>
          </p:cNvSpPr>
          <p:nvPr/>
        </p:nvSpPr>
        <p:spPr bwMode="auto">
          <a:xfrm>
            <a:off x="1371600" y="4876800"/>
            <a:ext cx="976313" cy="485775"/>
          </a:xfrm>
          <a:prstGeom prst="rightArrow">
            <a:avLst>
              <a:gd name="adj1" fmla="val 50000"/>
              <a:gd name="adj2" fmla="val 50245"/>
            </a:avLst>
          </a:prstGeom>
          <a:solidFill>
            <a:srgbClr val="0000FF"/>
          </a:solidFill>
          <a:ln w="9525">
            <a:solidFill>
              <a:schemeClr val="tx1"/>
            </a:solidFill>
            <a:miter lim="800000"/>
            <a:headEnd/>
            <a:tailEnd/>
          </a:ln>
        </p:spPr>
        <p:txBody>
          <a:bodyPr wrap="none" anchor="ctr"/>
          <a:lstStyle/>
          <a:p>
            <a:pPr algn="ctr" eaLnBrk="1" hangingPunct="1"/>
            <a:endParaRPr lang="en-US">
              <a:solidFill>
                <a:srgbClr val="0000FF"/>
              </a:solidFill>
              <a:latin typeface="Verdana"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Life Insurance is a solution:</a:t>
            </a:r>
          </a:p>
        </p:txBody>
      </p:sp>
      <p:sp>
        <p:nvSpPr>
          <p:cNvPr id="19459" name="Rectangle 3"/>
          <p:cNvSpPr>
            <a:spLocks noGrp="1" noChangeArrowheads="1"/>
          </p:cNvSpPr>
          <p:nvPr>
            <p:ph type="body" idx="1"/>
          </p:nvPr>
        </p:nvSpPr>
        <p:spPr/>
        <p:txBody>
          <a:bodyPr/>
          <a:lstStyle/>
          <a:p>
            <a:r>
              <a:rPr lang="en-US" dirty="0"/>
              <a:t>Provides lifetime income to dependents  </a:t>
            </a:r>
          </a:p>
          <a:p>
            <a:pPr>
              <a:spcBef>
                <a:spcPct val="40000"/>
              </a:spcBef>
            </a:pPr>
            <a:r>
              <a:rPr lang="en-US" dirty="0"/>
              <a:t>Provides estate tax liquidity </a:t>
            </a:r>
          </a:p>
          <a:p>
            <a:pPr>
              <a:spcBef>
                <a:spcPct val="40000"/>
              </a:spcBef>
            </a:pPr>
            <a:r>
              <a:rPr lang="en-US" dirty="0"/>
              <a:t>Prevents forced sale of assets</a:t>
            </a:r>
          </a:p>
          <a:p>
            <a:pPr>
              <a:spcBef>
                <a:spcPct val="40000"/>
              </a:spcBef>
            </a:pPr>
            <a:r>
              <a:rPr lang="en-US" dirty="0"/>
              <a:t>Allows for estate equalization</a:t>
            </a:r>
          </a:p>
          <a:p>
            <a:pPr>
              <a:spcBef>
                <a:spcPct val="40000"/>
              </a:spcBef>
            </a:pPr>
            <a:r>
              <a:rPr lang="en-US" dirty="0"/>
              <a:t>Avoids probate </a:t>
            </a:r>
          </a:p>
          <a:p>
            <a:pPr>
              <a:spcBef>
                <a:spcPct val="40000"/>
              </a:spcBef>
            </a:pPr>
            <a:r>
              <a:rPr lang="en-US" dirty="0"/>
              <a:t>Possible to avoid estate taxes on proceeds if held in </a:t>
            </a:r>
            <a:r>
              <a:rPr lang="en-US"/>
              <a:t>a Trust</a:t>
            </a: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teve Ehrens Daughter"/>
          <p:cNvPicPr>
            <a:picLocks noChangeAspect="1" noChangeArrowheads="1"/>
          </p:cNvPicPr>
          <p:nvPr/>
        </p:nvPicPr>
        <p:blipFill>
          <a:blip r:embed="rId3" cstate="print"/>
          <a:srcRect l="7396" t="7191" r="21597" b="7140"/>
          <a:stretch>
            <a:fillRect/>
          </a:stretch>
        </p:blipFill>
        <p:spPr bwMode="auto">
          <a:xfrm>
            <a:off x="319493" y="1600200"/>
            <a:ext cx="3181350" cy="4495800"/>
          </a:xfrm>
          <a:prstGeom prst="rect">
            <a:avLst/>
          </a:prstGeom>
          <a:noFill/>
          <a:ln w="9525">
            <a:noFill/>
            <a:miter lim="800000"/>
            <a:headEnd/>
            <a:tailEnd/>
          </a:ln>
        </p:spPr>
      </p:pic>
      <p:sp>
        <p:nvSpPr>
          <p:cNvPr id="4099" name="Rectangle 3"/>
          <p:cNvSpPr>
            <a:spLocks noGrp="1" noChangeArrowheads="1"/>
          </p:cNvSpPr>
          <p:nvPr>
            <p:ph type="title"/>
          </p:nvPr>
        </p:nvSpPr>
        <p:spPr>
          <a:xfrm>
            <a:off x="304800" y="533400"/>
            <a:ext cx="8424863" cy="641350"/>
          </a:xfrm>
        </p:spPr>
        <p:txBody>
          <a:bodyPr/>
          <a:lstStyle/>
          <a:p>
            <a:r>
              <a:rPr lang="en-US" dirty="0"/>
              <a:t>My Family’s Story:  Elizabeth Ehrens</a:t>
            </a:r>
          </a:p>
        </p:txBody>
      </p:sp>
      <p:sp>
        <p:nvSpPr>
          <p:cNvPr id="4100" name="Rectangle 4"/>
          <p:cNvSpPr>
            <a:spLocks noGrp="1" noChangeArrowheads="1"/>
          </p:cNvSpPr>
          <p:nvPr>
            <p:ph type="body" idx="1"/>
          </p:nvPr>
        </p:nvSpPr>
        <p:spPr>
          <a:xfrm>
            <a:off x="3276600" y="1905000"/>
            <a:ext cx="5899150" cy="4191000"/>
          </a:xfrm>
        </p:spPr>
        <p:txBody>
          <a:bodyPr>
            <a:normAutofit lnSpcReduction="10000"/>
          </a:bodyPr>
          <a:lstStyle/>
          <a:p>
            <a:pPr marL="688975" indent="-463550">
              <a:lnSpc>
                <a:spcPct val="80000"/>
              </a:lnSpc>
            </a:pPr>
            <a:r>
              <a:rPr lang="en-US" sz="2400" dirty="0"/>
              <a:t>In Vitro Baby</a:t>
            </a:r>
          </a:p>
          <a:p>
            <a:pPr marL="688975" indent="-463550">
              <a:lnSpc>
                <a:spcPct val="80000"/>
              </a:lnSpc>
            </a:pPr>
            <a:r>
              <a:rPr lang="en-US" sz="2400" dirty="0"/>
              <a:t>1.9 </a:t>
            </a:r>
            <a:r>
              <a:rPr lang="en-US" sz="2400" dirty="0" err="1"/>
              <a:t>lbs</a:t>
            </a:r>
            <a:r>
              <a:rPr lang="en-US" sz="2400" dirty="0"/>
              <a:t> and 12 inches at birth</a:t>
            </a:r>
          </a:p>
          <a:p>
            <a:pPr marL="688975" indent="-463550">
              <a:lnSpc>
                <a:spcPct val="80000"/>
              </a:lnSpc>
            </a:pPr>
            <a:r>
              <a:rPr lang="en-US" sz="2400" dirty="0"/>
              <a:t>Severe speech apraxia</a:t>
            </a:r>
          </a:p>
          <a:p>
            <a:pPr marL="688975" indent="-463550">
              <a:lnSpc>
                <a:spcPct val="80000"/>
              </a:lnSpc>
              <a:buFontTx/>
              <a:buNone/>
            </a:pPr>
            <a:r>
              <a:rPr lang="en-US" sz="2400" dirty="0"/>
              <a:t>		(hard to understand)</a:t>
            </a:r>
          </a:p>
          <a:p>
            <a:pPr marL="688975" indent="-463550">
              <a:lnSpc>
                <a:spcPct val="80000"/>
              </a:lnSpc>
            </a:pPr>
            <a:r>
              <a:rPr lang="en-US" sz="2400" dirty="0"/>
              <a:t>Learning Problems</a:t>
            </a:r>
          </a:p>
          <a:p>
            <a:pPr marL="688975" indent="-463550">
              <a:lnSpc>
                <a:spcPct val="80000"/>
              </a:lnSpc>
              <a:buFontTx/>
              <a:buNone/>
            </a:pPr>
            <a:r>
              <a:rPr lang="en-US" sz="2400" dirty="0"/>
              <a:t>		(at least 2 grade levels behind)</a:t>
            </a:r>
          </a:p>
          <a:p>
            <a:pPr marL="688975" indent="-463550">
              <a:lnSpc>
                <a:spcPct val="80000"/>
              </a:lnSpc>
            </a:pPr>
            <a:r>
              <a:rPr lang="en-US" sz="2400" dirty="0"/>
              <a:t>Social problems</a:t>
            </a:r>
          </a:p>
          <a:p>
            <a:pPr marL="688975" indent="-463550">
              <a:lnSpc>
                <a:spcPct val="80000"/>
              </a:lnSpc>
            </a:pPr>
            <a:r>
              <a:rPr lang="en-US" sz="2400" dirty="0"/>
              <a:t>How will she transition to a rich, productive and fulfilling life</a:t>
            </a:r>
          </a:p>
          <a:p>
            <a:pPr marL="688975" indent="-463550">
              <a:lnSpc>
                <a:spcPct val="80000"/>
              </a:lnSpc>
              <a:buFontTx/>
              <a:buNone/>
            </a:pPr>
            <a:endParaRPr lang="en-US" sz="2400" dirty="0"/>
          </a:p>
          <a:p>
            <a:pPr marL="688975" indent="-463550">
              <a:lnSpc>
                <a:spcPct val="80000"/>
              </a:lnSpc>
              <a:buFontTx/>
              <a:buNone/>
            </a:pPr>
            <a:endParaRPr lang="en-US" sz="24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Life Insurance</a:t>
            </a:r>
          </a:p>
        </p:txBody>
      </p:sp>
      <p:sp>
        <p:nvSpPr>
          <p:cNvPr id="20483" name="Rectangle 3"/>
          <p:cNvSpPr>
            <a:spLocks noGrp="1" noChangeArrowheads="1"/>
          </p:cNvSpPr>
          <p:nvPr>
            <p:ph type="body" idx="1"/>
          </p:nvPr>
        </p:nvSpPr>
        <p:spPr/>
        <p:txBody>
          <a:bodyPr>
            <a:normAutofit fontScale="92500" lnSpcReduction="10000"/>
          </a:bodyPr>
          <a:lstStyle/>
          <a:p>
            <a:r>
              <a:rPr lang="en-US" dirty="0"/>
              <a:t>Protecting Your Earning Power</a:t>
            </a:r>
          </a:p>
          <a:p>
            <a:r>
              <a:rPr lang="en-US" dirty="0"/>
              <a:t>Provides Survivor Benefits</a:t>
            </a:r>
          </a:p>
          <a:p>
            <a:r>
              <a:rPr lang="en-US" dirty="0"/>
              <a:t>Cash value can be used for retirement </a:t>
            </a:r>
          </a:p>
          <a:p>
            <a:r>
              <a:rPr lang="en-US" dirty="0"/>
              <a:t>Leverage of Life Insurance</a:t>
            </a:r>
          </a:p>
          <a:p>
            <a:r>
              <a:rPr lang="en-US" dirty="0"/>
              <a:t>Easy to manage</a:t>
            </a:r>
          </a:p>
          <a:p>
            <a:r>
              <a:rPr lang="en-US" dirty="0"/>
              <a:t>Death benefit –Tax Free</a:t>
            </a:r>
          </a:p>
          <a:p>
            <a:r>
              <a:rPr lang="en-US" sz="4400" i="1" dirty="0"/>
              <a:t>Can fund a Special Needs Trust for pennies on the dollar!</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47161" y="170473"/>
            <a:ext cx="8650654" cy="908050"/>
          </a:xfrm>
        </p:spPr>
        <p:txBody>
          <a:bodyPr/>
          <a:lstStyle/>
          <a:p>
            <a:r>
              <a:rPr lang="en-US" dirty="0"/>
              <a:t>What are the Different Types</a:t>
            </a:r>
            <a:br>
              <a:rPr lang="en-US" dirty="0"/>
            </a:br>
            <a:r>
              <a:rPr lang="en-US" dirty="0"/>
              <a:t>of Life Insurance</a:t>
            </a:r>
          </a:p>
        </p:txBody>
      </p:sp>
      <p:sp>
        <p:nvSpPr>
          <p:cNvPr id="21507" name="Rectangle 3"/>
          <p:cNvSpPr>
            <a:spLocks noGrp="1" noChangeArrowheads="1"/>
          </p:cNvSpPr>
          <p:nvPr>
            <p:ph type="body" idx="1"/>
          </p:nvPr>
        </p:nvSpPr>
        <p:spPr>
          <a:xfrm>
            <a:off x="1219200" y="1905000"/>
            <a:ext cx="3886200" cy="4191000"/>
          </a:xfrm>
        </p:spPr>
        <p:txBody>
          <a:bodyPr>
            <a:normAutofit lnSpcReduction="10000"/>
          </a:bodyPr>
          <a:lstStyle/>
          <a:p>
            <a:r>
              <a:rPr lang="en-US" sz="2400" dirty="0"/>
              <a:t>Term Insurance</a:t>
            </a:r>
          </a:p>
          <a:p>
            <a:r>
              <a:rPr lang="en-US" sz="2800" b="1" i="1" u="sng" dirty="0"/>
              <a:t>Permanent Insurance</a:t>
            </a:r>
          </a:p>
          <a:p>
            <a:r>
              <a:rPr lang="en-US" sz="2400" dirty="0"/>
              <a:t>Whole Life </a:t>
            </a:r>
          </a:p>
          <a:p>
            <a:r>
              <a:rPr lang="en-US" sz="2400" dirty="0"/>
              <a:t>Universal Life</a:t>
            </a:r>
          </a:p>
          <a:p>
            <a:r>
              <a:rPr lang="en-US" sz="2400" dirty="0"/>
              <a:t>Variable Life</a:t>
            </a:r>
          </a:p>
          <a:p>
            <a:r>
              <a:rPr lang="en-US" sz="2400" dirty="0"/>
              <a:t>Single Life</a:t>
            </a:r>
          </a:p>
          <a:p>
            <a:r>
              <a:rPr lang="en-US" sz="2400" dirty="0"/>
              <a:t>Joint Life  </a:t>
            </a:r>
          </a:p>
          <a:p>
            <a:r>
              <a:rPr lang="en-US" sz="2400" dirty="0"/>
              <a:t>Cash value provides lots of flexibility</a:t>
            </a:r>
          </a:p>
          <a:p>
            <a:endParaRPr lang="en-US" sz="2400"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7838" y="437173"/>
            <a:ext cx="8382000" cy="488950"/>
          </a:xfrm>
        </p:spPr>
        <p:txBody>
          <a:bodyPr/>
          <a:lstStyle/>
          <a:p>
            <a:r>
              <a:rPr lang="en-US" dirty="0"/>
              <a:t>Different Ways to Fund</a:t>
            </a:r>
          </a:p>
        </p:txBody>
      </p:sp>
      <p:sp>
        <p:nvSpPr>
          <p:cNvPr id="22531" name="Rectangle 3"/>
          <p:cNvSpPr>
            <a:spLocks noGrp="1" noChangeArrowheads="1"/>
          </p:cNvSpPr>
          <p:nvPr>
            <p:ph type="body" idx="1"/>
          </p:nvPr>
        </p:nvSpPr>
        <p:spPr>
          <a:xfrm>
            <a:off x="990600" y="1981200"/>
            <a:ext cx="6934200" cy="4191000"/>
          </a:xfrm>
        </p:spPr>
        <p:txBody>
          <a:bodyPr>
            <a:normAutofit/>
          </a:bodyPr>
          <a:lstStyle/>
          <a:p>
            <a:r>
              <a:rPr lang="en-US" sz="2400" dirty="0"/>
              <a:t>Can fund over varying period of time-i.e.-lifetime, 10 years, 20 years, etc.</a:t>
            </a:r>
          </a:p>
          <a:p>
            <a:r>
              <a:rPr lang="en-US" sz="2400" dirty="0"/>
              <a:t>Guarantees may exist within contract and are crucial to fully understand</a:t>
            </a:r>
          </a:p>
          <a:p>
            <a:r>
              <a:rPr lang="en-US" sz="2400" dirty="0"/>
              <a:t>Risk-policy may not make it to death if not fully funded</a:t>
            </a:r>
          </a:p>
          <a:p>
            <a:r>
              <a:rPr lang="en-US" sz="2400" dirty="0"/>
              <a:t>Who is managing investment of cash value within policy? Who takes risk?</a:t>
            </a:r>
          </a:p>
          <a:p>
            <a:endParaRPr lang="en-US" sz="2400" dirty="0"/>
          </a:p>
          <a:p>
            <a:endParaRPr lang="en-US" sz="24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94054" y="355111"/>
            <a:ext cx="8382000" cy="488950"/>
          </a:xfrm>
        </p:spPr>
        <p:txBody>
          <a:bodyPr/>
          <a:lstStyle/>
          <a:p>
            <a:r>
              <a:rPr lang="en-US" dirty="0"/>
              <a:t>The Application Process</a:t>
            </a:r>
            <a:br>
              <a:rPr lang="en-US" dirty="0"/>
            </a:br>
            <a:r>
              <a:rPr lang="en-US" dirty="0"/>
              <a:t>You must qualify!</a:t>
            </a:r>
          </a:p>
        </p:txBody>
      </p:sp>
      <p:sp>
        <p:nvSpPr>
          <p:cNvPr id="23555" name="Rectangle 3"/>
          <p:cNvSpPr>
            <a:spLocks noGrp="1" noChangeArrowheads="1"/>
          </p:cNvSpPr>
          <p:nvPr>
            <p:ph type="body" idx="1"/>
          </p:nvPr>
        </p:nvSpPr>
        <p:spPr>
          <a:xfrm>
            <a:off x="1143000" y="1905000"/>
            <a:ext cx="6934200" cy="4648200"/>
          </a:xfrm>
        </p:spPr>
        <p:txBody>
          <a:bodyPr>
            <a:normAutofit lnSpcReduction="10000"/>
          </a:bodyPr>
          <a:lstStyle/>
          <a:p>
            <a:r>
              <a:rPr lang="en-US" sz="2400"/>
              <a:t>Exam</a:t>
            </a:r>
          </a:p>
          <a:p>
            <a:pPr>
              <a:buFontTx/>
              <a:buNone/>
            </a:pPr>
            <a:r>
              <a:rPr lang="en-US" sz="2400"/>
              <a:t>		blood, urine, EKG, blood pressure</a:t>
            </a:r>
          </a:p>
          <a:p>
            <a:r>
              <a:rPr lang="en-US" sz="2400"/>
              <a:t>Application</a:t>
            </a:r>
          </a:p>
          <a:p>
            <a:r>
              <a:rPr lang="en-US" sz="2400"/>
              <a:t>Personal History Interview (PHI)</a:t>
            </a:r>
          </a:p>
          <a:p>
            <a:r>
              <a:rPr lang="en-US" sz="2400"/>
              <a:t>Doctors records</a:t>
            </a:r>
          </a:p>
          <a:p>
            <a:r>
              <a:rPr lang="en-US" sz="2400"/>
              <a:t>Family History</a:t>
            </a:r>
          </a:p>
          <a:p>
            <a:r>
              <a:rPr lang="en-US" sz="2400"/>
              <a:t>Medication</a:t>
            </a:r>
          </a:p>
          <a:p>
            <a:r>
              <a:rPr lang="en-US" sz="2400"/>
              <a:t>Underwriting Standards </a:t>
            </a:r>
          </a:p>
          <a:p>
            <a:pPr>
              <a:buFontTx/>
              <a:buNone/>
            </a:pPr>
            <a:r>
              <a:rPr lang="en-US" sz="2400"/>
              <a:t>		point system</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17500" y="391990"/>
            <a:ext cx="8382000" cy="581025"/>
          </a:xfrm>
        </p:spPr>
        <p:txBody>
          <a:bodyPr/>
          <a:lstStyle/>
          <a:p>
            <a:r>
              <a:rPr lang="en-US" dirty="0"/>
              <a:t>Annual Review of Insurance</a:t>
            </a:r>
          </a:p>
        </p:txBody>
      </p:sp>
      <p:sp>
        <p:nvSpPr>
          <p:cNvPr id="24579" name="Rectangle 3"/>
          <p:cNvSpPr>
            <a:spLocks noGrp="1" noChangeArrowheads="1"/>
          </p:cNvSpPr>
          <p:nvPr>
            <p:ph type="body" idx="1"/>
          </p:nvPr>
        </p:nvSpPr>
        <p:spPr>
          <a:xfrm>
            <a:off x="317500" y="1676400"/>
            <a:ext cx="7485063" cy="4724400"/>
          </a:xfrm>
        </p:spPr>
        <p:txBody>
          <a:bodyPr/>
          <a:lstStyle/>
          <a:p>
            <a:pPr>
              <a:lnSpc>
                <a:spcPct val="80000"/>
              </a:lnSpc>
            </a:pPr>
            <a:r>
              <a:rPr lang="en-US" sz="2400"/>
              <a:t>Is premium level or increasing?</a:t>
            </a:r>
          </a:p>
          <a:p>
            <a:pPr>
              <a:lnSpc>
                <a:spcPct val="80000"/>
              </a:lnSpc>
            </a:pPr>
            <a:r>
              <a:rPr lang="en-US" sz="2400"/>
              <a:t>When does the term expire?</a:t>
            </a:r>
          </a:p>
          <a:p>
            <a:pPr>
              <a:lnSpc>
                <a:spcPct val="80000"/>
              </a:lnSpc>
            </a:pPr>
            <a:r>
              <a:rPr lang="en-US" sz="2400"/>
              <a:t>Is death benefit guaranteed or projected?</a:t>
            </a:r>
          </a:p>
          <a:p>
            <a:pPr>
              <a:lnSpc>
                <a:spcPct val="80000"/>
              </a:lnSpc>
            </a:pPr>
            <a:r>
              <a:rPr lang="en-US" sz="2400"/>
              <a:t>Is there enough cash in the policy to sustain it?</a:t>
            </a:r>
          </a:p>
          <a:p>
            <a:pPr>
              <a:lnSpc>
                <a:spcPct val="80000"/>
              </a:lnSpc>
            </a:pPr>
            <a:r>
              <a:rPr lang="en-US" sz="2400"/>
              <a:t>Can the policy be replaced at a lower cost?</a:t>
            </a:r>
          </a:p>
          <a:p>
            <a:pPr algn="ctr">
              <a:lnSpc>
                <a:spcPct val="80000"/>
              </a:lnSpc>
              <a:buFontTx/>
              <a:buNone/>
            </a:pPr>
            <a:endParaRPr lang="en-US" sz="2800" b="1" i="1"/>
          </a:p>
          <a:p>
            <a:pPr algn="ctr">
              <a:lnSpc>
                <a:spcPct val="80000"/>
              </a:lnSpc>
              <a:buFontTx/>
              <a:buNone/>
            </a:pPr>
            <a:r>
              <a:rPr lang="en-US" sz="2800" b="1" i="1"/>
              <a:t>In Force ledger should be </a:t>
            </a:r>
          </a:p>
          <a:p>
            <a:pPr algn="ctr">
              <a:lnSpc>
                <a:spcPct val="80000"/>
              </a:lnSpc>
              <a:buFontTx/>
              <a:buNone/>
            </a:pPr>
            <a:r>
              <a:rPr lang="en-US" sz="2800" b="1" i="1"/>
              <a:t>requested annually</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17500" y="463550"/>
            <a:ext cx="8603762" cy="908050"/>
          </a:xfrm>
        </p:spPr>
        <p:txBody>
          <a:bodyPr/>
          <a:lstStyle/>
          <a:p>
            <a:r>
              <a:rPr lang="en-US" dirty="0"/>
              <a:t>What Happens if the Child</a:t>
            </a:r>
            <a:br>
              <a:rPr lang="en-US" dirty="0"/>
            </a:br>
            <a:r>
              <a:rPr lang="en-US" dirty="0"/>
              <a:t>Does Not Need the Money?</a:t>
            </a:r>
          </a:p>
        </p:txBody>
      </p:sp>
      <p:sp>
        <p:nvSpPr>
          <p:cNvPr id="25603" name="Rectangle 3"/>
          <p:cNvSpPr>
            <a:spLocks noGrp="1" noChangeArrowheads="1"/>
          </p:cNvSpPr>
          <p:nvPr>
            <p:ph type="body" idx="1"/>
          </p:nvPr>
        </p:nvSpPr>
        <p:spPr>
          <a:xfrm>
            <a:off x="747713" y="1981200"/>
            <a:ext cx="7481887" cy="4191000"/>
          </a:xfrm>
        </p:spPr>
        <p:txBody>
          <a:bodyPr>
            <a:normAutofit/>
          </a:bodyPr>
          <a:lstStyle/>
          <a:p>
            <a:r>
              <a:rPr lang="en-US" sz="2400" dirty="0"/>
              <a:t>Create wealth for children by leaving a legacy</a:t>
            </a:r>
          </a:p>
          <a:p>
            <a:r>
              <a:rPr lang="en-US" sz="2400" dirty="0"/>
              <a:t>Leave money to charity</a:t>
            </a:r>
          </a:p>
          <a:p>
            <a:r>
              <a:rPr lang="en-US" sz="2400" dirty="0"/>
              <a:t>Pay taxes</a:t>
            </a:r>
          </a:p>
          <a:p>
            <a:r>
              <a:rPr lang="en-US" sz="2400" dirty="0"/>
              <a:t>Takes pressure of existing assets that may be needed for retirement.</a:t>
            </a:r>
          </a:p>
          <a:p>
            <a:r>
              <a:rPr lang="en-US" sz="2400" dirty="0"/>
              <a:t>Build cash value for supplemental retirement</a:t>
            </a:r>
          </a:p>
          <a:p>
            <a:r>
              <a:rPr lang="en-US" sz="2400" dirty="0"/>
              <a:t>Accessing cash values for any purpose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17500" y="279400"/>
            <a:ext cx="8382000" cy="644525"/>
          </a:xfrm>
        </p:spPr>
        <p:txBody>
          <a:bodyPr/>
          <a:lstStyle/>
          <a:p>
            <a:r>
              <a:rPr lang="en-US" dirty="0"/>
              <a:t>Additional Risk Management Tools</a:t>
            </a:r>
          </a:p>
        </p:txBody>
      </p:sp>
      <p:sp>
        <p:nvSpPr>
          <p:cNvPr id="26627" name="Rectangle 3"/>
          <p:cNvSpPr>
            <a:spLocks noGrp="1" noChangeArrowheads="1"/>
          </p:cNvSpPr>
          <p:nvPr>
            <p:ph type="body" sz="half" idx="1"/>
          </p:nvPr>
        </p:nvSpPr>
        <p:spPr>
          <a:xfrm>
            <a:off x="474663" y="1566863"/>
            <a:ext cx="4179887" cy="4038600"/>
          </a:xfrm>
        </p:spPr>
        <p:txBody>
          <a:bodyPr/>
          <a:lstStyle/>
          <a:p>
            <a:pPr marL="228600" indent="-228600">
              <a:spcBef>
                <a:spcPct val="25000"/>
              </a:spcBef>
              <a:buFontTx/>
              <a:buNone/>
            </a:pPr>
            <a:r>
              <a:rPr lang="en-US" dirty="0">
                <a:solidFill>
                  <a:schemeClr val="accent2"/>
                </a:solidFill>
              </a:rPr>
              <a:t>Disability Income</a:t>
            </a:r>
          </a:p>
          <a:p>
            <a:pPr marL="228600" indent="-228600"/>
            <a:r>
              <a:rPr lang="en-US" dirty="0"/>
              <a:t>Protects your ability to earn an income</a:t>
            </a:r>
          </a:p>
          <a:p>
            <a:pPr marL="228600" indent="-228600"/>
            <a:r>
              <a:rPr lang="en-US" dirty="0"/>
              <a:t>Replaces a portion of lost earned income due to a total or partial disability</a:t>
            </a:r>
          </a:p>
        </p:txBody>
      </p:sp>
      <p:sp>
        <p:nvSpPr>
          <p:cNvPr id="26628" name="Rectangle 4"/>
          <p:cNvSpPr>
            <a:spLocks noGrp="1" noChangeArrowheads="1"/>
          </p:cNvSpPr>
          <p:nvPr>
            <p:ph type="body" sz="half" idx="2"/>
          </p:nvPr>
        </p:nvSpPr>
        <p:spPr>
          <a:xfrm>
            <a:off x="4635500" y="1566863"/>
            <a:ext cx="4252913" cy="4240212"/>
          </a:xfrm>
        </p:spPr>
        <p:txBody>
          <a:bodyPr/>
          <a:lstStyle/>
          <a:p>
            <a:pPr marL="266700" indent="-266700">
              <a:spcBef>
                <a:spcPct val="25000"/>
              </a:spcBef>
              <a:buFontTx/>
              <a:buNone/>
            </a:pPr>
            <a:r>
              <a:rPr lang="en-US">
                <a:solidFill>
                  <a:schemeClr val="accent2"/>
                </a:solidFill>
              </a:rPr>
              <a:t>Long-term Care Insurance</a:t>
            </a:r>
          </a:p>
          <a:p>
            <a:pPr marL="266700" indent="-266700"/>
            <a:r>
              <a:rPr lang="en-US"/>
              <a:t>Reimburses costs for care </a:t>
            </a:r>
            <a:r>
              <a:rPr lang="en-US" sz="2400" i="1"/>
              <a:t>(for chronic conditions)</a:t>
            </a:r>
            <a:r>
              <a:rPr lang="en-US"/>
              <a:t> provided in:</a:t>
            </a:r>
          </a:p>
          <a:p>
            <a:pPr lvl="1">
              <a:spcBef>
                <a:spcPct val="25000"/>
              </a:spcBef>
            </a:pPr>
            <a:r>
              <a:rPr lang="en-US"/>
              <a:t>your home</a:t>
            </a:r>
          </a:p>
          <a:p>
            <a:pPr lvl="1">
              <a:spcBef>
                <a:spcPct val="25000"/>
              </a:spcBef>
            </a:pPr>
            <a:r>
              <a:rPr lang="en-US"/>
              <a:t>the community</a:t>
            </a:r>
          </a:p>
          <a:p>
            <a:pPr lvl="1">
              <a:spcBef>
                <a:spcPct val="25000"/>
              </a:spcBef>
            </a:pPr>
            <a:r>
              <a:rPr lang="en-US"/>
              <a:t>an alternate living facility</a:t>
            </a:r>
          </a:p>
          <a:p>
            <a:pPr lvl="1">
              <a:spcBef>
                <a:spcPct val="25000"/>
              </a:spcBef>
            </a:pPr>
            <a:r>
              <a:rPr lang="en-US"/>
              <a:t>a nursing home</a:t>
            </a:r>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17500" y="463550"/>
            <a:ext cx="8744438" cy="908050"/>
          </a:xfrm>
        </p:spPr>
        <p:txBody>
          <a:bodyPr/>
          <a:lstStyle/>
          <a:p>
            <a:r>
              <a:rPr lang="en-US" dirty="0"/>
              <a:t>Financial Strength Ratings </a:t>
            </a:r>
            <a:br>
              <a:rPr lang="en-US" dirty="0"/>
            </a:br>
            <a:r>
              <a:rPr lang="en-US" dirty="0"/>
              <a:t>of Insurance Companies</a:t>
            </a:r>
          </a:p>
        </p:txBody>
      </p:sp>
      <p:sp>
        <p:nvSpPr>
          <p:cNvPr id="28675" name="Rectangle 3"/>
          <p:cNvSpPr>
            <a:spLocks noGrp="1" noChangeArrowheads="1"/>
          </p:cNvSpPr>
          <p:nvPr>
            <p:ph type="body" idx="1"/>
          </p:nvPr>
        </p:nvSpPr>
        <p:spPr>
          <a:xfrm>
            <a:off x="762000" y="1981200"/>
            <a:ext cx="8001000" cy="4191000"/>
          </a:xfrm>
        </p:spPr>
        <p:txBody>
          <a:bodyPr/>
          <a:lstStyle/>
          <a:p>
            <a:r>
              <a:rPr lang="en-US" sz="2800" dirty="0"/>
              <a:t>Four (4) major rating services</a:t>
            </a:r>
          </a:p>
          <a:p>
            <a:pPr>
              <a:buFontTx/>
              <a:buNone/>
            </a:pPr>
            <a:r>
              <a:rPr lang="en-US" sz="2800" dirty="0"/>
              <a:t>		</a:t>
            </a:r>
            <a:r>
              <a:rPr lang="en-US" sz="2800" i="1" dirty="0"/>
              <a:t>Moody's		Standard &amp; Poor's</a:t>
            </a:r>
          </a:p>
          <a:p>
            <a:pPr>
              <a:buFontTx/>
              <a:buNone/>
            </a:pPr>
            <a:r>
              <a:rPr lang="en-US" sz="2800" i="1" dirty="0"/>
              <a:t>		Fitch			A.M. Best Company</a:t>
            </a:r>
          </a:p>
          <a:p>
            <a:r>
              <a:rPr lang="en-US" sz="2800" dirty="0"/>
              <a:t>Check out the ratings for companies that you are considering</a:t>
            </a:r>
          </a:p>
          <a:p>
            <a:r>
              <a:rPr lang="en-US" sz="2800" dirty="0"/>
              <a:t>Companies vary greatly;  Find the one that is right for you.</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17499" y="463550"/>
            <a:ext cx="8685823" cy="908050"/>
          </a:xfrm>
        </p:spPr>
        <p:txBody>
          <a:bodyPr/>
          <a:lstStyle/>
          <a:p>
            <a:r>
              <a:rPr lang="en-US" dirty="0"/>
              <a:t>Advantages of Starting Early</a:t>
            </a:r>
            <a:br>
              <a:rPr lang="en-US" dirty="0"/>
            </a:br>
            <a:r>
              <a:rPr lang="en-US" dirty="0"/>
              <a:t>Compounding</a:t>
            </a:r>
          </a:p>
        </p:txBody>
      </p:sp>
      <p:sp>
        <p:nvSpPr>
          <p:cNvPr id="29699" name="Rectangle 3"/>
          <p:cNvSpPr>
            <a:spLocks noGrp="1" noChangeArrowheads="1"/>
          </p:cNvSpPr>
          <p:nvPr>
            <p:ph type="body" idx="1"/>
          </p:nvPr>
        </p:nvSpPr>
        <p:spPr>
          <a:xfrm>
            <a:off x="317499" y="1553307"/>
            <a:ext cx="8382000" cy="5304693"/>
          </a:xfrm>
        </p:spPr>
        <p:txBody>
          <a:bodyPr>
            <a:normAutofit lnSpcReduction="10000"/>
          </a:bodyPr>
          <a:lstStyle/>
          <a:p>
            <a:pPr>
              <a:buFontTx/>
              <a:buNone/>
            </a:pPr>
            <a:r>
              <a:rPr lang="en-US" sz="2000" dirty="0"/>
              <a:t>	</a:t>
            </a:r>
            <a:r>
              <a:rPr lang="en-US" sz="2200" dirty="0"/>
              <a:t>Here are the monthly savings required at different ages to accumulate $1,000,000 by age 65, assuming an 8% compounded rate of return*:</a:t>
            </a:r>
          </a:p>
          <a:p>
            <a:pPr>
              <a:buFontTx/>
              <a:buNone/>
            </a:pPr>
            <a:endParaRPr lang="en-US" sz="1000" dirty="0"/>
          </a:p>
          <a:p>
            <a:pPr>
              <a:spcBef>
                <a:spcPct val="5000"/>
              </a:spcBef>
              <a:buFontTx/>
              <a:buNone/>
            </a:pPr>
            <a:r>
              <a:rPr lang="en-US" sz="2000" dirty="0"/>
              <a:t>						Monthly Investments</a:t>
            </a:r>
          </a:p>
          <a:p>
            <a:pPr>
              <a:spcBef>
                <a:spcPct val="5000"/>
              </a:spcBef>
              <a:buFontTx/>
              <a:buNone/>
            </a:pPr>
            <a:r>
              <a:rPr lang="en-US" sz="2000" dirty="0"/>
              <a:t>	      Age When 		               Required to Reach</a:t>
            </a:r>
          </a:p>
          <a:p>
            <a:pPr>
              <a:spcBef>
                <a:spcPct val="5000"/>
              </a:spcBef>
              <a:buFontTx/>
              <a:buNone/>
            </a:pPr>
            <a:r>
              <a:rPr lang="en-US" sz="2000" dirty="0"/>
              <a:t>	</a:t>
            </a:r>
            <a:r>
              <a:rPr lang="en-US" sz="2000" u="sng" dirty="0"/>
              <a:t>Investments Begin</a:t>
            </a:r>
            <a:r>
              <a:rPr lang="en-US" sz="2000" dirty="0"/>
              <a:t>		                   </a:t>
            </a:r>
            <a:r>
              <a:rPr lang="en-US" sz="2000" u="sng" dirty="0"/>
              <a:t>Goal at Age 65*</a:t>
            </a:r>
          </a:p>
          <a:p>
            <a:pPr>
              <a:buFontTx/>
              <a:buNone/>
            </a:pPr>
            <a:r>
              <a:rPr lang="en-US" sz="2000" dirty="0"/>
              <a:t>                   25				      $           285</a:t>
            </a:r>
          </a:p>
          <a:p>
            <a:pPr>
              <a:buFontTx/>
              <a:buNone/>
            </a:pPr>
            <a:r>
              <a:rPr lang="en-US" sz="2000" dirty="0"/>
              <a:t>		    35				                   667</a:t>
            </a:r>
          </a:p>
          <a:p>
            <a:pPr>
              <a:buFontTx/>
              <a:buNone/>
            </a:pPr>
            <a:r>
              <a:rPr lang="en-US" sz="2000" dirty="0"/>
              <a:t>		    45					   1,686</a:t>
            </a:r>
          </a:p>
          <a:p>
            <a:pPr>
              <a:buFontTx/>
              <a:buNone/>
            </a:pPr>
            <a:r>
              <a:rPr lang="en-US" sz="2000" dirty="0"/>
              <a:t>		    55					   5,430</a:t>
            </a:r>
          </a:p>
          <a:p>
            <a:pPr>
              <a:buFontTx/>
              <a:buNone/>
            </a:pPr>
            <a:r>
              <a:rPr lang="en-US" sz="2000" b="1" i="1" dirty="0"/>
              <a:t>The benefits of starting to save at an early age are clear!</a:t>
            </a:r>
          </a:p>
          <a:p>
            <a:pPr>
              <a:buNone/>
            </a:pPr>
            <a:r>
              <a:rPr lang="en-US" sz="1100" b="1" i="1" dirty="0"/>
              <a:t>        </a:t>
            </a:r>
            <a:r>
              <a:rPr lang="en-US" sz="1300" b="1" i="1" dirty="0"/>
              <a:t>* </a:t>
            </a:r>
            <a:r>
              <a:rPr lang="en-US" sz="1300" i="1" dirty="0"/>
              <a:t>Hypothetical example.  For illustrative purposes only. This does not assume any particular investment strategy or product.  No investment strategy can guarantee a profit or protect against a loss.  Your results will vary from those shown as investing involves risk, fluctuation in returns, fees and charges.  The data assumes reinvestment of all income and does not account for taxes or transaction costs.</a:t>
            </a:r>
            <a:endParaRPr lang="en-US" sz="18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Dream for Elizabeth</a:t>
            </a:r>
          </a:p>
        </p:txBody>
      </p:sp>
      <p:sp>
        <p:nvSpPr>
          <p:cNvPr id="3" name="Content Placeholder 2"/>
          <p:cNvSpPr>
            <a:spLocks noGrp="1"/>
          </p:cNvSpPr>
          <p:nvPr>
            <p:ph idx="1"/>
          </p:nvPr>
        </p:nvSpPr>
        <p:spPr/>
        <p:txBody>
          <a:bodyPr>
            <a:normAutofit lnSpcReduction="10000"/>
          </a:bodyPr>
          <a:lstStyle/>
          <a:p>
            <a:r>
              <a:rPr lang="en-US" sz="2800" dirty="0"/>
              <a:t>Living independently, but not alone</a:t>
            </a:r>
          </a:p>
          <a:p>
            <a:r>
              <a:rPr lang="en-US" sz="2800" dirty="0"/>
              <a:t>Working in a fulfilling environment. Possibly a small business where she feels like she is making a major contribution</a:t>
            </a:r>
          </a:p>
          <a:p>
            <a:r>
              <a:rPr lang="en-US" sz="2800" dirty="0"/>
              <a:t>Intellectually stimulated, through educational opportunities which may exist, so that she will be able to continue to grow</a:t>
            </a:r>
          </a:p>
          <a:p>
            <a:r>
              <a:rPr lang="en-US" sz="2800" dirty="0"/>
              <a:t>Socially active, many friends and activities</a:t>
            </a:r>
          </a:p>
          <a:p>
            <a:r>
              <a:rPr lang="en-US" sz="2800" dirty="0"/>
              <a:t>Ability to access all programs offered by all agencies</a:t>
            </a:r>
          </a:p>
          <a:p>
            <a:pPr>
              <a:buNone/>
            </a:pPr>
            <a:endParaRPr lang="en-US" sz="2800" dirty="0"/>
          </a:p>
          <a:p>
            <a:endParaRPr lang="en-US" sz="28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Parent/Guardian Concerns</a:t>
            </a:r>
          </a:p>
        </p:txBody>
      </p:sp>
      <p:sp>
        <p:nvSpPr>
          <p:cNvPr id="5123" name="Rectangle 3"/>
          <p:cNvSpPr>
            <a:spLocks noGrp="1" noChangeArrowheads="1"/>
          </p:cNvSpPr>
          <p:nvPr>
            <p:ph type="body" idx="1"/>
          </p:nvPr>
        </p:nvSpPr>
        <p:spPr/>
        <p:txBody>
          <a:bodyPr/>
          <a:lstStyle/>
          <a:p>
            <a:r>
              <a:rPr lang="en-US"/>
              <a:t>Being outlived by his/her child</a:t>
            </a:r>
          </a:p>
          <a:p>
            <a:r>
              <a:rPr lang="en-US"/>
              <a:t>Passing on too much responsibility to other family members</a:t>
            </a:r>
          </a:p>
          <a:p>
            <a:r>
              <a:rPr lang="en-US"/>
              <a:t>Changes in state and federal laws and regulations</a:t>
            </a:r>
          </a:p>
          <a:p>
            <a:r>
              <a:rPr lang="en-US"/>
              <a:t>Providing a lifetime of care and support for self and child</a:t>
            </a:r>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My Plan for Elizabeth -                			Ensuring her future</a:t>
            </a:r>
          </a:p>
        </p:txBody>
      </p:sp>
      <p:sp>
        <p:nvSpPr>
          <p:cNvPr id="30723" name="Rectangle 3"/>
          <p:cNvSpPr>
            <a:spLocks noGrp="1" noChangeArrowheads="1"/>
          </p:cNvSpPr>
          <p:nvPr>
            <p:ph type="body" idx="1"/>
          </p:nvPr>
        </p:nvSpPr>
        <p:spPr>
          <a:xfrm>
            <a:off x="457200" y="2256475"/>
            <a:ext cx="8229600" cy="4525963"/>
          </a:xfrm>
        </p:spPr>
        <p:txBody>
          <a:bodyPr/>
          <a:lstStyle/>
          <a:p>
            <a:r>
              <a:rPr lang="en-US" dirty="0"/>
              <a:t>Revised our Wills</a:t>
            </a:r>
          </a:p>
          <a:p>
            <a:r>
              <a:rPr lang="en-US" dirty="0"/>
              <a:t>Designation of Executor-Trustee-Guardian</a:t>
            </a:r>
          </a:p>
          <a:p>
            <a:r>
              <a:rPr lang="en-US" dirty="0"/>
              <a:t>Set up Special needs Trust to be funded at death</a:t>
            </a:r>
          </a:p>
          <a:p>
            <a:r>
              <a:rPr lang="en-US" dirty="0"/>
              <a:t>Use of Letter of Intent-provides the details of Elizabeth’s needs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17500" y="463550"/>
            <a:ext cx="8382000" cy="908050"/>
          </a:xfrm>
        </p:spPr>
        <p:txBody>
          <a:bodyPr/>
          <a:lstStyle/>
          <a:p>
            <a:r>
              <a:rPr lang="en-US" dirty="0"/>
              <a:t>My Plan for Elizabeth -                			Ensuring her future</a:t>
            </a:r>
            <a:endParaRPr lang="en-US" i="1" dirty="0">
              <a:solidFill>
                <a:srgbClr val="FFFF00"/>
              </a:solidFill>
            </a:endParaRPr>
          </a:p>
        </p:txBody>
      </p:sp>
      <p:sp>
        <p:nvSpPr>
          <p:cNvPr id="31747" name="Rectangle 3"/>
          <p:cNvSpPr>
            <a:spLocks noGrp="1" noChangeArrowheads="1"/>
          </p:cNvSpPr>
          <p:nvPr>
            <p:ph type="body" idx="1"/>
          </p:nvPr>
        </p:nvSpPr>
        <p:spPr>
          <a:xfrm>
            <a:off x="609600" y="1981199"/>
            <a:ext cx="7912100" cy="4182533"/>
          </a:xfrm>
        </p:spPr>
        <p:txBody>
          <a:bodyPr>
            <a:normAutofit fontScale="47500" lnSpcReduction="20000"/>
          </a:bodyPr>
          <a:lstStyle/>
          <a:p>
            <a:r>
              <a:rPr lang="en-US" sz="6700" dirty="0"/>
              <a:t>Diversification of all my assets to protect against market downturn</a:t>
            </a:r>
          </a:p>
          <a:p>
            <a:pPr>
              <a:buFontTx/>
              <a:buNone/>
            </a:pPr>
            <a:endParaRPr lang="en-US" sz="6700" dirty="0"/>
          </a:p>
          <a:p>
            <a:r>
              <a:rPr lang="en-US" sz="6700" dirty="0"/>
              <a:t>Use of life insurance to provide for her once I am no longer here</a:t>
            </a:r>
          </a:p>
          <a:p>
            <a:endParaRPr lang="en-US" sz="6700" dirty="0"/>
          </a:p>
          <a:p>
            <a:r>
              <a:rPr lang="en-US" sz="6700" dirty="0"/>
              <a:t>Opened an ABLE  Account to fund her ongoing expenses in a tax efficient manner</a:t>
            </a:r>
          </a:p>
          <a:p>
            <a:pPr>
              <a:buFontTx/>
              <a:buNone/>
            </a:pPr>
            <a:endParaRPr lang="en-US" sz="2400"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a:xfrm>
            <a:off x="317500" y="463550"/>
            <a:ext cx="8382000" cy="908050"/>
          </a:xfrm>
        </p:spPr>
        <p:txBody>
          <a:bodyPr/>
          <a:lstStyle/>
          <a:p>
            <a:r>
              <a:rPr lang="en-US" dirty="0"/>
              <a:t>My Plan for Elizabeth:</a:t>
            </a:r>
            <a:br>
              <a:rPr lang="en-US" dirty="0"/>
            </a:br>
            <a:r>
              <a:rPr lang="en-US" dirty="0"/>
              <a:t>		Ensuring Her Future</a:t>
            </a:r>
          </a:p>
        </p:txBody>
      </p:sp>
      <p:sp>
        <p:nvSpPr>
          <p:cNvPr id="32771" name="Rectangle 1027"/>
          <p:cNvSpPr>
            <a:spLocks noGrp="1" noChangeArrowheads="1"/>
          </p:cNvSpPr>
          <p:nvPr>
            <p:ph type="body" idx="1"/>
          </p:nvPr>
        </p:nvSpPr>
        <p:spPr>
          <a:xfrm>
            <a:off x="533400" y="1905000"/>
            <a:ext cx="7696200" cy="4038600"/>
          </a:xfrm>
        </p:spPr>
        <p:txBody>
          <a:bodyPr>
            <a:normAutofit/>
          </a:bodyPr>
          <a:lstStyle/>
          <a:p>
            <a:r>
              <a:rPr lang="en-US" dirty="0"/>
              <a:t>Use of disability insurance to continue to provide income if I were to become disabled</a:t>
            </a:r>
          </a:p>
          <a:p>
            <a:pPr>
              <a:buFontTx/>
              <a:buNone/>
            </a:pPr>
            <a:endParaRPr lang="en-US" dirty="0"/>
          </a:p>
          <a:p>
            <a:r>
              <a:rPr lang="en-US" dirty="0"/>
              <a:t>Use of long term care insurance to protect against costs of nursing home and other care costs which could  potentially deplete my assets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17500" y="557213"/>
            <a:ext cx="8382000" cy="814387"/>
          </a:xfrm>
        </p:spPr>
        <p:txBody>
          <a:bodyPr/>
          <a:lstStyle/>
          <a:p>
            <a:pPr algn="ctr"/>
            <a:r>
              <a:rPr lang="en-US" dirty="0"/>
              <a:t>In Conclusion  </a:t>
            </a:r>
            <a:br>
              <a:rPr lang="en-US" dirty="0"/>
            </a:br>
            <a:r>
              <a:rPr lang="en-US" dirty="0"/>
              <a:t>Establish a Special Needs Trust and </a:t>
            </a:r>
            <a:br>
              <a:rPr lang="en-US" dirty="0"/>
            </a:br>
            <a:r>
              <a:rPr lang="en-US" dirty="0"/>
              <a:t>Set up an Able Account Today!</a:t>
            </a:r>
          </a:p>
        </p:txBody>
      </p:sp>
      <p:sp>
        <p:nvSpPr>
          <p:cNvPr id="123907" name="Rectangle 3"/>
          <p:cNvSpPr>
            <a:spLocks noGrp="1" noChangeArrowheads="1"/>
          </p:cNvSpPr>
          <p:nvPr>
            <p:ph type="body" idx="1"/>
          </p:nvPr>
        </p:nvSpPr>
        <p:spPr>
          <a:xfrm>
            <a:off x="533400" y="1676400"/>
            <a:ext cx="7696200" cy="4724400"/>
          </a:xfrm>
        </p:spPr>
        <p:txBody>
          <a:bodyPr/>
          <a:lstStyle/>
          <a:p>
            <a:endParaRPr lang="en-US" sz="3800" dirty="0">
              <a:solidFill>
                <a:schemeClr val="accent1"/>
              </a:solidFill>
              <a:latin typeface="+mj-lt"/>
              <a:ea typeface="+mj-ea"/>
              <a:cs typeface="+mj-cs"/>
            </a:endParaRPr>
          </a:p>
          <a:p>
            <a:r>
              <a:rPr lang="en-US" dirty="0"/>
              <a:t>Ensures the maintenance of your child’s quality of life and well-being with your directions and input</a:t>
            </a:r>
          </a:p>
          <a:p>
            <a:pPr>
              <a:buFontTx/>
              <a:buNone/>
            </a:pPr>
            <a:endParaRPr lang="en-US" dirty="0"/>
          </a:p>
          <a:p>
            <a:r>
              <a:rPr lang="en-US" dirty="0"/>
              <a:t>Places your child’s future in </a:t>
            </a:r>
            <a:r>
              <a:rPr lang="en-US" i="1" dirty="0"/>
              <a:t>your </a:t>
            </a:r>
            <a:r>
              <a:rPr lang="en-US" dirty="0"/>
              <a:t>hands</a:t>
            </a:r>
          </a:p>
          <a:p>
            <a:endParaRPr lang="en-US" dirty="0"/>
          </a:p>
          <a:p>
            <a:r>
              <a:rPr lang="en-US" dirty="0"/>
              <a:t>Peace of Mind</a:t>
            </a:r>
          </a:p>
          <a:p>
            <a:pPr>
              <a:buFontTx/>
              <a:buNone/>
            </a:pPr>
            <a:endParaRPr lang="en-US" dirty="0"/>
          </a:p>
          <a:p>
            <a:pPr>
              <a:buFontTx/>
              <a:buNone/>
            </a:pPr>
            <a:endParaRPr lang="en-US"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907">
                                            <p:txEl>
                                              <p:pRg st="1" end="1"/>
                                            </p:txEl>
                                          </p:spTgt>
                                        </p:tgtEl>
                                        <p:attrNameLst>
                                          <p:attrName>style.visibility</p:attrName>
                                        </p:attrNameLst>
                                      </p:cBhvr>
                                      <p:to>
                                        <p:strVal val="visible"/>
                                      </p:to>
                                    </p:set>
                                    <p:anim calcmode="lin" valueType="num">
                                      <p:cBhvr additive="base">
                                        <p:cTn id="7" dur="500" fill="hold"/>
                                        <p:tgtEl>
                                          <p:spTgt spid="12390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9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3907">
                                            <p:txEl>
                                              <p:pRg st="3" end="3"/>
                                            </p:txEl>
                                          </p:spTgt>
                                        </p:tgtEl>
                                        <p:attrNameLst>
                                          <p:attrName>style.visibility</p:attrName>
                                        </p:attrNameLst>
                                      </p:cBhvr>
                                      <p:to>
                                        <p:strVal val="visible"/>
                                      </p:to>
                                    </p:set>
                                    <p:anim calcmode="lin" valueType="num">
                                      <p:cBhvr additive="base">
                                        <p:cTn id="13" dur="500" fill="hold"/>
                                        <p:tgtEl>
                                          <p:spTgt spid="12390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39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3907">
                                            <p:txEl>
                                              <p:pRg st="5" end="5"/>
                                            </p:txEl>
                                          </p:spTgt>
                                        </p:tgtEl>
                                        <p:attrNameLst>
                                          <p:attrName>style.visibility</p:attrName>
                                        </p:attrNameLst>
                                      </p:cBhvr>
                                      <p:to>
                                        <p:strVal val="visible"/>
                                      </p:to>
                                    </p:set>
                                    <p:anim calcmode="lin" valueType="num">
                                      <p:cBhvr additive="base">
                                        <p:cTn id="19" dur="500" fill="hold"/>
                                        <p:tgtEl>
                                          <p:spTgt spid="123907">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39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1623"/>
            <a:ext cx="8229600" cy="843423"/>
          </a:xfrm>
        </p:spPr>
        <p:txBody>
          <a:bodyPr/>
          <a:lstStyle/>
          <a:p>
            <a:r>
              <a:rPr lang="en-US" dirty="0"/>
              <a:t>Resources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a:t>Resources - Please request via Email</a:t>
            </a:r>
          </a:p>
          <a:p>
            <a:pPr marL="738188" indent="-398463"/>
            <a:r>
              <a:rPr lang="en-US" sz="2400" dirty="0"/>
              <a:t>Beyond One day at a time-Trust guide</a:t>
            </a:r>
          </a:p>
          <a:p>
            <a:pPr marL="738188" indent="-398463"/>
            <a:r>
              <a:rPr lang="en-US" sz="2400" dirty="0"/>
              <a:t>Letter of intent </a:t>
            </a:r>
          </a:p>
          <a:p>
            <a:pPr marL="738188" indent="-398463"/>
            <a:r>
              <a:rPr lang="en-US" sz="2400" dirty="0"/>
              <a:t>Planning Check list</a:t>
            </a:r>
          </a:p>
          <a:p>
            <a:pPr marL="738188" indent="-398463"/>
            <a:r>
              <a:rPr lang="en-US" sz="2400" dirty="0"/>
              <a:t>Special Needs Data Taker</a:t>
            </a:r>
          </a:p>
          <a:p>
            <a:pPr marL="738188" indent="-398463"/>
            <a:r>
              <a:rPr lang="en-US" sz="2400" dirty="0"/>
              <a:t>Third Party resource overview</a:t>
            </a:r>
          </a:p>
          <a:p>
            <a:pPr marL="738188" indent="-398463"/>
            <a:r>
              <a:rPr lang="en-US" sz="2400" dirty="0"/>
              <a:t>Able Account resources</a:t>
            </a:r>
          </a:p>
          <a:p>
            <a:pPr marL="738188" indent="-398463"/>
            <a:r>
              <a:rPr lang="en-US" sz="2400" dirty="0"/>
              <a:t>Tax Guide</a:t>
            </a:r>
          </a:p>
          <a:p>
            <a:pPr marL="738188" indent="-398463"/>
            <a:r>
              <a:rPr lang="en-US" sz="2400" dirty="0"/>
              <a:t>National Care advisors-benefits consultants</a:t>
            </a:r>
          </a:p>
          <a:p>
            <a:pPr marL="738188" indent="-398463"/>
            <a:r>
              <a:rPr lang="en-US" sz="2400" dirty="0"/>
              <a:t>Power Point Presentation</a:t>
            </a:r>
          </a:p>
          <a:p>
            <a:pPr>
              <a:buNone/>
            </a:pPr>
            <a:endParaRPr lang="en-US" sz="2400" dirty="0"/>
          </a:p>
          <a:p>
            <a:endParaRPr lang="en-US" sz="2400" dirty="0"/>
          </a:p>
          <a:p>
            <a:pPr>
              <a:buNone/>
            </a:pPr>
            <a:endParaRPr lang="en-US" sz="2400" dirty="0"/>
          </a:p>
          <a:p>
            <a:endParaRPr 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09800" y="3629024"/>
            <a:ext cx="6583363" cy="2009775"/>
          </a:xfrm>
        </p:spPr>
        <p:txBody>
          <a:bodyPr/>
          <a:lstStyle/>
          <a:p>
            <a:r>
              <a:rPr lang="en-US" sz="1200" dirty="0"/>
              <a:t>Northwestern Mutual is the marketing name for The Northwestern Mutual Life Insurance Company, Milwaukee, WI (NM) (life and disability insurance, annuities) and its subsidiaries.  Stephen Ehrens is an Insurance Agent of NM and Northwestern Long Term Care Insurance Company, Milwaukee, WI (long-term care insurance), a subsidiary of NM. Registered Representative and Investment Adviser Representative of Northwestern Mutual Investment Services, LLC (securities), a subsidiary of NM, broker-dealer, registered investment adviser, member </a:t>
            </a:r>
            <a:r>
              <a:rPr lang="en-US" sz="1200" dirty="0" err="1"/>
              <a:t>FINRA</a:t>
            </a:r>
            <a:r>
              <a:rPr lang="en-US" sz="1200" dirty="0"/>
              <a:t> and </a:t>
            </a:r>
            <a:r>
              <a:rPr lang="en-US" sz="1200" dirty="0" err="1"/>
              <a:t>SIPC</a:t>
            </a:r>
            <a:r>
              <a:rPr lang="en-US" sz="1200" dirty="0"/>
              <a:t>. There may be instances when this agent represents companies in addition to NM or its subsidiaries.</a:t>
            </a:r>
          </a:p>
          <a:p>
            <a:r>
              <a:rPr lang="en-US" sz="1200" dirty="0"/>
              <a:t> </a:t>
            </a:r>
          </a:p>
          <a:p>
            <a:r>
              <a:rPr lang="en-US" sz="1200" dirty="0"/>
              <a:t>Financial representatives do not provide legal or tax advice.  Clients must seek advice regarding their particular circumstances from an independent advisor.  </a:t>
            </a:r>
          </a:p>
          <a:p>
            <a:endParaRPr lang="en-US" dirty="0"/>
          </a:p>
        </p:txBody>
      </p:sp>
      <p:sp>
        <p:nvSpPr>
          <p:cNvPr id="3" name="Rectangle 2">
            <a:extLst>
              <a:ext uri="{FF2B5EF4-FFF2-40B4-BE49-F238E27FC236}">
                <a16:creationId xmlns:a16="http://schemas.microsoft.com/office/drawing/2014/main" id="{0A92E7F9-6340-42C9-8115-D5AA08BB87D9}"/>
              </a:ext>
            </a:extLst>
          </p:cNvPr>
          <p:cNvSpPr/>
          <p:nvPr/>
        </p:nvSpPr>
        <p:spPr>
          <a:xfrm>
            <a:off x="2285999" y="328474"/>
            <a:ext cx="5766047" cy="2308324"/>
          </a:xfrm>
          <a:prstGeom prst="rect">
            <a:avLst/>
          </a:prstGeom>
        </p:spPr>
        <p:txBody>
          <a:bodyPr wrap="square">
            <a:spAutoFit/>
          </a:bodyPr>
          <a:lstStyle/>
          <a:p>
            <a:r>
              <a:rPr lang="en-US" dirty="0"/>
              <a:t>Stephen A. </a:t>
            </a:r>
            <a:r>
              <a:rPr lang="en-US" dirty="0" err="1"/>
              <a:t>Ehrens,</a:t>
            </a:r>
            <a:r>
              <a:rPr lang="en-US" dirty="0"/>
              <a:t> CPA</a:t>
            </a:r>
          </a:p>
          <a:p>
            <a:r>
              <a:rPr lang="en-US" dirty="0"/>
              <a:t>Wealth Advisor</a:t>
            </a:r>
          </a:p>
          <a:p>
            <a:r>
              <a:rPr lang="en-US" dirty="0"/>
              <a:t>Northwestern Mutual</a:t>
            </a:r>
          </a:p>
          <a:p>
            <a:r>
              <a:rPr lang="en-US" dirty="0"/>
              <a:t>One Eliot Place</a:t>
            </a:r>
          </a:p>
          <a:p>
            <a:r>
              <a:rPr lang="en-US" dirty="0"/>
              <a:t>Fairfield, CT 06824</a:t>
            </a:r>
          </a:p>
          <a:p>
            <a:r>
              <a:rPr lang="en-US" dirty="0"/>
              <a:t>203-256-2162</a:t>
            </a:r>
          </a:p>
          <a:p>
            <a:r>
              <a:rPr lang="en-US" dirty="0"/>
              <a:t>Visit my website: </a:t>
            </a:r>
            <a:r>
              <a:rPr lang="en-US" dirty="0">
                <a:hlinkClick r:id="rId2"/>
              </a:rPr>
              <a:t>www.stephenehrens.com</a:t>
            </a:r>
            <a:endParaRPr lang="en-US" dirty="0"/>
          </a:p>
          <a:p>
            <a:r>
              <a:rPr lang="en-US" dirty="0"/>
              <a:t>Email: stephen.ehrens@nm.com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2" descr="c77410f3-HIGH-22714322"/>
          <p:cNvPicPr>
            <a:picLocks noChangeAspect="1" noChangeArrowheads="1"/>
          </p:cNvPicPr>
          <p:nvPr/>
        </p:nvPicPr>
        <p:blipFill>
          <a:blip r:embed="rId3" cstate="print"/>
          <a:srcRect/>
          <a:stretch>
            <a:fillRect/>
          </a:stretch>
        </p:blipFill>
        <p:spPr bwMode="auto">
          <a:xfrm>
            <a:off x="5811838" y="1654175"/>
            <a:ext cx="2746375" cy="3294063"/>
          </a:xfrm>
          <a:prstGeom prst="rect">
            <a:avLst/>
          </a:prstGeom>
          <a:noFill/>
          <a:ln w="9525">
            <a:noFill/>
            <a:miter lim="800000"/>
            <a:headEnd/>
            <a:tailEnd/>
          </a:ln>
        </p:spPr>
      </p:pic>
      <p:sp>
        <p:nvSpPr>
          <p:cNvPr id="6147" name="Rectangle 3"/>
          <p:cNvSpPr>
            <a:spLocks noGrp="1" noChangeArrowheads="1"/>
          </p:cNvSpPr>
          <p:nvPr>
            <p:ph type="title"/>
          </p:nvPr>
        </p:nvSpPr>
        <p:spPr/>
        <p:txBody>
          <a:bodyPr/>
          <a:lstStyle/>
          <a:p>
            <a:r>
              <a:rPr lang="en-US"/>
              <a:t>Difficult Decisions</a:t>
            </a:r>
          </a:p>
        </p:txBody>
      </p:sp>
      <p:sp>
        <p:nvSpPr>
          <p:cNvPr id="6148" name="Rectangle 4"/>
          <p:cNvSpPr>
            <a:spLocks noGrp="1" noChangeArrowheads="1"/>
          </p:cNvSpPr>
          <p:nvPr>
            <p:ph type="body" idx="1"/>
          </p:nvPr>
        </p:nvSpPr>
        <p:spPr>
          <a:xfrm>
            <a:off x="228600" y="1828800"/>
            <a:ext cx="8382000" cy="4724400"/>
          </a:xfrm>
        </p:spPr>
        <p:txBody>
          <a:bodyPr/>
          <a:lstStyle/>
          <a:p>
            <a:pPr>
              <a:lnSpc>
                <a:spcPct val="80000"/>
              </a:lnSpc>
              <a:spcBef>
                <a:spcPct val="40000"/>
              </a:spcBef>
            </a:pPr>
            <a:r>
              <a:rPr lang="en-US" sz="3000"/>
              <a:t>Who will be the</a:t>
            </a:r>
            <a:br>
              <a:rPr lang="en-US" sz="3000"/>
            </a:br>
            <a:r>
              <a:rPr lang="en-US" sz="3000"/>
              <a:t>legal guardian? </a:t>
            </a:r>
          </a:p>
          <a:p>
            <a:pPr>
              <a:lnSpc>
                <a:spcPct val="80000"/>
              </a:lnSpc>
              <a:spcBef>
                <a:spcPct val="40000"/>
              </a:spcBef>
            </a:pPr>
            <a:r>
              <a:rPr lang="en-US" sz="3000"/>
              <a:t>Where will the child live?</a:t>
            </a:r>
          </a:p>
          <a:p>
            <a:pPr>
              <a:lnSpc>
                <a:spcPct val="80000"/>
              </a:lnSpc>
              <a:spcBef>
                <a:spcPct val="40000"/>
              </a:spcBef>
            </a:pPr>
            <a:r>
              <a:rPr lang="en-US" sz="3000"/>
              <a:t>How will a lifetime of</a:t>
            </a:r>
            <a:br>
              <a:rPr lang="en-US" sz="3000"/>
            </a:br>
            <a:r>
              <a:rPr lang="en-US" sz="3000"/>
              <a:t>medical expenses be funded?</a:t>
            </a:r>
          </a:p>
          <a:p>
            <a:pPr>
              <a:lnSpc>
                <a:spcPct val="80000"/>
              </a:lnSpc>
              <a:spcBef>
                <a:spcPct val="40000"/>
              </a:spcBef>
            </a:pPr>
            <a:r>
              <a:rPr lang="en-US" sz="3000"/>
              <a:t>How will the child’s needs</a:t>
            </a:r>
            <a:br>
              <a:rPr lang="en-US" sz="3000"/>
            </a:br>
            <a:r>
              <a:rPr lang="en-US" sz="3000"/>
              <a:t>be fulfilled over time?</a:t>
            </a:r>
          </a:p>
          <a:p>
            <a:pPr>
              <a:lnSpc>
                <a:spcPct val="80000"/>
              </a:lnSpc>
              <a:spcBef>
                <a:spcPct val="40000"/>
              </a:spcBef>
            </a:pPr>
            <a:r>
              <a:rPr lang="en-US" sz="3000"/>
              <a:t>How will the child be cared for as the parents age?</a:t>
            </a: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The Five-Step Planning Process</a:t>
            </a:r>
          </a:p>
        </p:txBody>
      </p:sp>
      <p:sp>
        <p:nvSpPr>
          <p:cNvPr id="9219" name="Rectangle 3"/>
          <p:cNvSpPr>
            <a:spLocks noGrp="1" noChangeArrowheads="1"/>
          </p:cNvSpPr>
          <p:nvPr>
            <p:ph type="body" idx="1"/>
          </p:nvPr>
        </p:nvSpPr>
        <p:spPr/>
        <p:txBody>
          <a:bodyPr/>
          <a:lstStyle/>
          <a:p>
            <a:r>
              <a:rPr lang="en-US" dirty="0"/>
              <a:t>Step One: Setting Goals</a:t>
            </a:r>
          </a:p>
          <a:p>
            <a:r>
              <a:rPr lang="en-US" dirty="0"/>
              <a:t>Step Two: Assessing your current situation</a:t>
            </a:r>
          </a:p>
          <a:p>
            <a:r>
              <a:rPr lang="en-US" dirty="0"/>
              <a:t>Step Three: Developing a plan</a:t>
            </a:r>
          </a:p>
          <a:p>
            <a:r>
              <a:rPr lang="en-US" dirty="0"/>
              <a:t>Step Four: Implementing the plan</a:t>
            </a:r>
          </a:p>
          <a:p>
            <a:r>
              <a:rPr lang="en-US" dirty="0"/>
              <a:t>Step Five: Keeping the plan up-to- date</a:t>
            </a:r>
          </a:p>
          <a:p>
            <a:r>
              <a:rPr lang="en-US" sz="4000" dirty="0"/>
              <a:t>Flexibility is key to success!</a:t>
            </a:r>
          </a:p>
          <a:p>
            <a:endParaRPr lang="en-US" sz="4000" dirty="0"/>
          </a:p>
          <a:p>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17500" y="392723"/>
            <a:ext cx="8382000" cy="488950"/>
          </a:xfrm>
        </p:spPr>
        <p:txBody>
          <a:bodyPr/>
          <a:lstStyle/>
          <a:p>
            <a:r>
              <a:rPr lang="en-US" sz="4400" dirty="0"/>
              <a:t>Partnership for Planning</a:t>
            </a:r>
          </a:p>
        </p:txBody>
      </p:sp>
      <p:sp>
        <p:nvSpPr>
          <p:cNvPr id="10243" name="Rectangle 1027"/>
          <p:cNvSpPr>
            <a:spLocks noGrp="1" noChangeArrowheads="1"/>
          </p:cNvSpPr>
          <p:nvPr>
            <p:ph type="body" idx="1"/>
          </p:nvPr>
        </p:nvSpPr>
        <p:spPr>
          <a:xfrm>
            <a:off x="1371600" y="1676400"/>
            <a:ext cx="7327900" cy="4038600"/>
          </a:xfrm>
        </p:spPr>
        <p:txBody>
          <a:bodyPr>
            <a:normAutofit lnSpcReduction="10000"/>
          </a:bodyPr>
          <a:lstStyle/>
          <a:p>
            <a:r>
              <a:rPr lang="en-US" sz="2400"/>
              <a:t>Family Members/Care Givers</a:t>
            </a:r>
          </a:p>
          <a:p>
            <a:r>
              <a:rPr lang="en-US" sz="2400"/>
              <a:t>Financial Professional – Special Needs</a:t>
            </a:r>
          </a:p>
          <a:p>
            <a:r>
              <a:rPr lang="en-US" sz="2400"/>
              <a:t>Financial Professional for Family</a:t>
            </a:r>
          </a:p>
          <a:p>
            <a:r>
              <a:rPr lang="en-US" sz="2400"/>
              <a:t>Medical Professionals</a:t>
            </a:r>
          </a:p>
          <a:p>
            <a:r>
              <a:rPr lang="en-US" sz="2400"/>
              <a:t>Social Workers</a:t>
            </a:r>
          </a:p>
          <a:p>
            <a:r>
              <a:rPr lang="en-US" sz="2400"/>
              <a:t>Attorney</a:t>
            </a:r>
          </a:p>
          <a:p>
            <a:r>
              <a:rPr lang="en-US" sz="2400"/>
              <a:t>CPA</a:t>
            </a:r>
          </a:p>
          <a:p>
            <a:r>
              <a:rPr lang="en-US" sz="2400"/>
              <a:t>Public/Private Agencies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Public Benefits </a:t>
            </a:r>
            <a:br>
              <a:rPr lang="en-US" sz="4400" dirty="0"/>
            </a:br>
            <a:r>
              <a:rPr lang="en-US" sz="2400" dirty="0"/>
              <a:t>available at age 18</a:t>
            </a:r>
          </a:p>
        </p:txBody>
      </p:sp>
      <p:sp>
        <p:nvSpPr>
          <p:cNvPr id="3" name="Content Placeholder 2"/>
          <p:cNvSpPr>
            <a:spLocks noGrp="1"/>
          </p:cNvSpPr>
          <p:nvPr>
            <p:ph idx="1"/>
          </p:nvPr>
        </p:nvSpPr>
        <p:spPr/>
        <p:txBody>
          <a:bodyPr>
            <a:normAutofit fontScale="77500" lnSpcReduction="20000"/>
          </a:bodyPr>
          <a:lstStyle/>
          <a:p>
            <a:r>
              <a:rPr lang="en-US" dirty="0"/>
              <a:t>SSI-Supplemental Security Income</a:t>
            </a:r>
          </a:p>
          <a:p>
            <a:pPr marL="0" indent="0" algn="ctr">
              <a:buNone/>
            </a:pPr>
            <a:r>
              <a:rPr lang="en-US" dirty="0"/>
              <a:t>-individuals with defined disability</a:t>
            </a:r>
          </a:p>
          <a:p>
            <a:pPr marL="0" indent="0" algn="ctr">
              <a:buNone/>
            </a:pPr>
            <a:r>
              <a:rPr lang="en-US" dirty="0"/>
              <a:t>-Less then $2,000 in Assets for a Single Person</a:t>
            </a:r>
          </a:p>
          <a:p>
            <a:pPr marL="0" indent="0" algn="ctr">
              <a:buNone/>
            </a:pPr>
            <a:r>
              <a:rPr lang="en-US" dirty="0"/>
              <a:t>-Max Monthly benefit of </a:t>
            </a:r>
            <a:r>
              <a:rPr lang="en-US" dirty="0" err="1"/>
              <a:t>appox</a:t>
            </a:r>
            <a:r>
              <a:rPr lang="en-US" dirty="0"/>
              <a:t>. $794 for 2021</a:t>
            </a:r>
          </a:p>
          <a:p>
            <a:pPr marL="0" indent="0" algn="ctr">
              <a:buNone/>
            </a:pPr>
            <a:r>
              <a:rPr lang="en-US" dirty="0"/>
              <a:t>-Non taxable benefit</a:t>
            </a:r>
          </a:p>
          <a:p>
            <a:r>
              <a:rPr lang="en-US" dirty="0"/>
              <a:t>Medicaid-Less then $1600 to $2000 in Assets depending on State</a:t>
            </a:r>
          </a:p>
          <a:p>
            <a:pPr marL="0" indent="0" algn="ctr">
              <a:buNone/>
            </a:pPr>
            <a:r>
              <a:rPr lang="en-US" dirty="0"/>
              <a:t>-Comprehensive benefits that include Medical, Medical equipment, Home care services, facility care, long term care, housing</a:t>
            </a:r>
          </a:p>
          <a:p>
            <a:r>
              <a:rPr lang="en-US" dirty="0"/>
              <a:t>Local State/County/Non-Profit Agency Programs</a:t>
            </a:r>
          </a:p>
        </p:txBody>
      </p:sp>
    </p:spTree>
    <p:extLst>
      <p:ext uri="{BB962C8B-B14F-4D97-AF65-F5344CB8AC3E}">
        <p14:creationId xmlns:p14="http://schemas.microsoft.com/office/powerpoint/2010/main" val="196627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00" y="595753"/>
            <a:ext cx="8382000" cy="905787"/>
          </a:xfrm>
        </p:spPr>
        <p:txBody>
          <a:bodyPr/>
          <a:lstStyle/>
          <a:p>
            <a:pPr algn="ctr"/>
            <a:r>
              <a:rPr lang="en-US" sz="4000" dirty="0">
                <a:solidFill>
                  <a:srgbClr val="0000FF"/>
                </a:solidFill>
              </a:rPr>
              <a:t> </a:t>
            </a:r>
            <a:r>
              <a:rPr lang="en-US" dirty="0"/>
              <a:t>Do you need a Third Party Special Needs Trust?</a:t>
            </a:r>
          </a:p>
        </p:txBody>
      </p:sp>
      <p:sp>
        <p:nvSpPr>
          <p:cNvPr id="15363" name="Rectangle 3"/>
          <p:cNvSpPr>
            <a:spLocks noGrp="1" noChangeArrowheads="1"/>
          </p:cNvSpPr>
          <p:nvPr>
            <p:ph type="body" idx="1"/>
          </p:nvPr>
        </p:nvSpPr>
        <p:spPr>
          <a:xfrm>
            <a:off x="866667" y="1501540"/>
            <a:ext cx="7620000" cy="2667000"/>
          </a:xfrm>
        </p:spPr>
        <p:txBody>
          <a:bodyPr>
            <a:normAutofit fontScale="25000" lnSpcReduction="20000"/>
          </a:bodyPr>
          <a:lstStyle/>
          <a:p>
            <a:endParaRPr lang="en-US" sz="2400" dirty="0"/>
          </a:p>
          <a:p>
            <a:r>
              <a:rPr lang="en-US" sz="11200" dirty="0"/>
              <a:t>Address the on-going and future needs of your child if you or a caregiver is unable to provide</a:t>
            </a:r>
          </a:p>
          <a:p>
            <a:r>
              <a:rPr lang="en-US" sz="11200" dirty="0"/>
              <a:t>A means of protecting your child’s assets and eligibility for government assistance-SSI and Medicaid</a:t>
            </a:r>
          </a:p>
          <a:p>
            <a:r>
              <a:rPr lang="en-US" sz="11200" dirty="0"/>
              <a:t>The instrument is used to supplement benefits and provide for additional benefits</a:t>
            </a:r>
          </a:p>
          <a:p>
            <a:r>
              <a:rPr lang="en-US" sz="11200" dirty="0"/>
              <a:t>Money may be  Protected from Beneficiary-Creditors-Predators</a:t>
            </a:r>
          </a:p>
          <a:p>
            <a:endParaRPr lang="en-US" sz="11200" dirty="0"/>
          </a:p>
          <a:p>
            <a:endParaRPr lang="en-US" sz="2400" dirty="0"/>
          </a:p>
          <a:p>
            <a:endParaRPr lang="en-US" sz="2400" dirty="0"/>
          </a:p>
          <a:p>
            <a:endParaRPr lang="en-US" sz="2400" dirty="0"/>
          </a:p>
          <a:p>
            <a:endParaRPr lang="en-US" sz="2400" dirty="0"/>
          </a:p>
          <a:p>
            <a:endParaRPr lang="en-US" sz="2400" dirty="0"/>
          </a:p>
          <a:p>
            <a:endParaRPr lang="en-US" sz="24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does it work?</a:t>
            </a:r>
          </a:p>
        </p:txBody>
      </p:sp>
      <p:sp>
        <p:nvSpPr>
          <p:cNvPr id="3" name="Content Placeholder 2"/>
          <p:cNvSpPr>
            <a:spLocks noGrp="1"/>
          </p:cNvSpPr>
          <p:nvPr>
            <p:ph idx="1"/>
          </p:nvPr>
        </p:nvSpPr>
        <p:spPr/>
        <p:txBody>
          <a:bodyPr>
            <a:normAutofit fontScale="85000" lnSpcReduction="20000"/>
          </a:bodyPr>
          <a:lstStyle/>
          <a:p>
            <a:r>
              <a:rPr lang="en-US" dirty="0"/>
              <a:t>Can be funded currently or at death. ( Inter-</a:t>
            </a:r>
            <a:r>
              <a:rPr lang="en-US" dirty="0" err="1"/>
              <a:t>Vivos</a:t>
            </a:r>
            <a:r>
              <a:rPr lang="en-US" dirty="0"/>
              <a:t> vs. Testamentary Trust)</a:t>
            </a:r>
          </a:p>
          <a:p>
            <a:r>
              <a:rPr lang="en-US" dirty="0"/>
              <a:t>3</a:t>
            </a:r>
            <a:r>
              <a:rPr lang="en-US" baseline="30000" dirty="0"/>
              <a:t>rd</a:t>
            </a:r>
            <a:r>
              <a:rPr lang="en-US" dirty="0"/>
              <a:t> party trust funded with assets of anyone other than the beneficiary. (Parents and Grandparents)</a:t>
            </a:r>
          </a:p>
          <a:p>
            <a:r>
              <a:rPr lang="en-US" dirty="0"/>
              <a:t>Can be funded with unlimited amount of assets-any type of assets</a:t>
            </a:r>
          </a:p>
          <a:p>
            <a:r>
              <a:rPr lang="en-US" dirty="0"/>
              <a:t>Assets distributed by Trustee (s)</a:t>
            </a:r>
          </a:p>
          <a:p>
            <a:r>
              <a:rPr lang="en-US" dirty="0"/>
              <a:t>Trust income may be taxed</a:t>
            </a:r>
          </a:p>
          <a:p>
            <a:r>
              <a:rPr lang="en-US" dirty="0"/>
              <a:t>Distributions directly to goods and service providers, not directly to beneficiary</a:t>
            </a:r>
          </a:p>
          <a:p>
            <a:r>
              <a:rPr lang="en-US" dirty="0"/>
              <a:t>No payback provision</a:t>
            </a:r>
          </a:p>
          <a:p>
            <a:endParaRPr lang="en-US" dirty="0"/>
          </a:p>
        </p:txBody>
      </p:sp>
    </p:spTree>
    <p:extLst>
      <p:ext uri="{BB962C8B-B14F-4D97-AF65-F5344CB8AC3E}">
        <p14:creationId xmlns:p14="http://schemas.microsoft.com/office/powerpoint/2010/main" val="21920580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gt;&lt;/object&gt;&lt;/database&gt;"/>
</p:tagLst>
</file>

<file path=ppt/theme/theme1.xml><?xml version="1.0" encoding="utf-8"?>
<a:theme xmlns:a="http://schemas.openxmlformats.org/drawingml/2006/main" name="Logoslide">
  <a:themeElements>
    <a:clrScheme name="Custom 1">
      <a:dk1>
        <a:srgbClr val="000000"/>
      </a:dk1>
      <a:lt1>
        <a:srgbClr val="FFFFFF"/>
      </a:lt1>
      <a:dk2>
        <a:srgbClr val="0047B6"/>
      </a:dk2>
      <a:lt2>
        <a:srgbClr val="D1D8E1"/>
      </a:lt2>
      <a:accent1>
        <a:srgbClr val="FFD911"/>
      </a:accent1>
      <a:accent2>
        <a:srgbClr val="FF9900"/>
      </a:accent2>
      <a:accent3>
        <a:srgbClr val="D05D00"/>
      </a:accent3>
      <a:accent4>
        <a:srgbClr val="3DA639"/>
      </a:accent4>
      <a:accent5>
        <a:srgbClr val="6691D3"/>
      </a:accent5>
      <a:accent6>
        <a:srgbClr val="0085A1"/>
      </a:accent6>
      <a:hlink>
        <a:srgbClr val="8DA9D1"/>
      </a:hlink>
      <a:folHlink>
        <a:srgbClr val="CBD2A9"/>
      </a:folHlink>
    </a:clrScheme>
    <a:fontScheme name="Franklin">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Logoslide</Template>
  <TotalTime>274</TotalTime>
  <Words>2110</Words>
  <Application>Microsoft Office PowerPoint</Application>
  <PresentationFormat>On-screen Show (4:3)</PresentationFormat>
  <Paragraphs>286</Paragraphs>
  <Slides>35</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Franklin Gothic Medium</vt:lpstr>
      <vt:lpstr>Verdana</vt:lpstr>
      <vt:lpstr>Logoslide</vt:lpstr>
      <vt:lpstr>Planning for the Future of a  Child with a Disability: Utilizing Special Needs Trusts &amp; ABLE Act Accounts </vt:lpstr>
      <vt:lpstr>My Family’s Story:  Elizabeth Ehrens</vt:lpstr>
      <vt:lpstr>Parent/Guardian Concerns</vt:lpstr>
      <vt:lpstr>Difficult Decisions</vt:lpstr>
      <vt:lpstr>The Five-Step Planning Process</vt:lpstr>
      <vt:lpstr>Partnership for Planning</vt:lpstr>
      <vt:lpstr>Public Benefits  available at age 18</vt:lpstr>
      <vt:lpstr> Do you need a Third Party Special Needs Trust?</vt:lpstr>
      <vt:lpstr>How does it work?</vt:lpstr>
      <vt:lpstr>          Third Party Special Needs Trust</vt:lpstr>
      <vt:lpstr>ABLE Act Accounts Achieving a Better Life Experience Act</vt:lpstr>
      <vt:lpstr>Eligibility</vt:lpstr>
      <vt:lpstr>ABLE Accounts</vt:lpstr>
      <vt:lpstr>ABLE Accounts</vt:lpstr>
      <vt:lpstr>Significant Changes for 2018</vt:lpstr>
      <vt:lpstr>The Letter of Intent</vt:lpstr>
      <vt:lpstr>Taxes and deductibility</vt:lpstr>
      <vt:lpstr>Diversify Your Assets Maximize the value of your estate!</vt:lpstr>
      <vt:lpstr>Life Insurance is a solution:</vt:lpstr>
      <vt:lpstr>Life Insurance</vt:lpstr>
      <vt:lpstr>What are the Different Types of Life Insurance</vt:lpstr>
      <vt:lpstr>Different Ways to Fund</vt:lpstr>
      <vt:lpstr>The Application Process You must qualify!</vt:lpstr>
      <vt:lpstr>Annual Review of Insurance</vt:lpstr>
      <vt:lpstr>What Happens if the Child Does Not Need the Money?</vt:lpstr>
      <vt:lpstr>Additional Risk Management Tools</vt:lpstr>
      <vt:lpstr>Financial Strength Ratings  of Insurance Companies</vt:lpstr>
      <vt:lpstr>Advantages of Starting Early Compounding</vt:lpstr>
      <vt:lpstr>My Dream for Elizabeth</vt:lpstr>
      <vt:lpstr>My Plan for Elizabeth -                   Ensuring her future</vt:lpstr>
      <vt:lpstr>My Plan for Elizabeth -                   Ensuring her future</vt:lpstr>
      <vt:lpstr>My Plan for Elizabeth:   Ensuring Her Future</vt:lpstr>
      <vt:lpstr>In Conclusion   Establish a Special Needs Trust and  Set up an Able Account Today!</vt:lpstr>
      <vt:lpstr>Resources </vt:lpstr>
      <vt:lpstr>PowerPoint Presentation</vt:lpstr>
    </vt:vector>
  </TitlesOfParts>
  <Company>Northwestern Mutual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the Future of a  Child with a Disability: Utilizing Special Needs Trusts</dc:title>
  <dc:creator>Northwestern Mutual Financial Representative</dc:creator>
  <cp:lastModifiedBy>STEPHEN</cp:lastModifiedBy>
  <cp:revision>46</cp:revision>
  <cp:lastPrinted>2016-09-23T13:34:49Z</cp:lastPrinted>
  <dcterms:created xsi:type="dcterms:W3CDTF">2013-11-07T21:27:42Z</dcterms:created>
  <dcterms:modified xsi:type="dcterms:W3CDTF">2020-11-30T17:10:16Z</dcterms:modified>
</cp:coreProperties>
</file>